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80"/>
  </p:notesMasterIdLst>
  <p:sldIdLst>
    <p:sldId id="256" r:id="rId2"/>
    <p:sldId id="400" r:id="rId3"/>
    <p:sldId id="316" r:id="rId4"/>
    <p:sldId id="378" r:id="rId5"/>
    <p:sldId id="379" r:id="rId6"/>
    <p:sldId id="380"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17" r:id="rId46"/>
    <p:sldId id="346" r:id="rId47"/>
    <p:sldId id="347" r:id="rId48"/>
    <p:sldId id="348" r:id="rId49"/>
    <p:sldId id="349" r:id="rId50"/>
    <p:sldId id="350" r:id="rId51"/>
    <p:sldId id="360" r:id="rId52"/>
    <p:sldId id="373" r:id="rId53"/>
    <p:sldId id="374" r:id="rId54"/>
    <p:sldId id="361" r:id="rId55"/>
    <p:sldId id="362" r:id="rId56"/>
    <p:sldId id="351" r:id="rId57"/>
    <p:sldId id="352" r:id="rId58"/>
    <p:sldId id="353" r:id="rId59"/>
    <p:sldId id="354" r:id="rId60"/>
    <p:sldId id="355" r:id="rId61"/>
    <p:sldId id="356" r:id="rId62"/>
    <p:sldId id="357" r:id="rId63"/>
    <p:sldId id="358" r:id="rId64"/>
    <p:sldId id="375" r:id="rId65"/>
    <p:sldId id="376" r:id="rId66"/>
    <p:sldId id="367" r:id="rId67"/>
    <p:sldId id="366" r:id="rId68"/>
    <p:sldId id="368" r:id="rId69"/>
    <p:sldId id="369" r:id="rId70"/>
    <p:sldId id="377" r:id="rId71"/>
    <p:sldId id="370" r:id="rId72"/>
    <p:sldId id="372" r:id="rId73"/>
    <p:sldId id="291" r:id="rId74"/>
    <p:sldId id="345" r:id="rId75"/>
    <p:sldId id="371" r:id="rId76"/>
    <p:sldId id="359" r:id="rId77"/>
    <p:sldId id="364"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sa corbat" initials="lc" lastIdx="1" clrIdx="0">
    <p:extLst>
      <p:ext uri="{19B8F6BF-5375-455C-9EA6-DF929625EA0E}">
        <p15:presenceInfo xmlns:p15="http://schemas.microsoft.com/office/powerpoint/2012/main" userId="1f1305f9a5127ca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83114" autoAdjust="0"/>
  </p:normalViewPr>
  <p:slideViewPr>
    <p:cSldViewPr snapToGrid="0">
      <p:cViewPr varScale="1">
        <p:scale>
          <a:sx n="58" d="100"/>
          <a:sy n="58" d="100"/>
        </p:scale>
        <p:origin x="276"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EA018-0C00-482D-83AF-F0D7DD3049EF}" type="datetimeFigureOut">
              <a:rPr lang="fr-FR" smtClean="0"/>
              <a:t>05/07/2017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A6512-2097-442C-BFD9-DF65B39D2DD7}" type="slidenum">
              <a:rPr lang="fr-FR" smtClean="0"/>
              <a:t>‹N°›</a:t>
            </a:fld>
            <a:endParaRPr lang="fr-FR"/>
          </a:p>
        </p:txBody>
      </p:sp>
    </p:spTree>
    <p:extLst>
      <p:ext uri="{BB962C8B-B14F-4D97-AF65-F5344CB8AC3E}">
        <p14:creationId xmlns:p14="http://schemas.microsoft.com/office/powerpoint/2010/main" val="203093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a:t>
            </a:fld>
            <a:endParaRPr lang="fr-FR"/>
          </a:p>
        </p:txBody>
      </p:sp>
    </p:spTree>
    <p:extLst>
      <p:ext uri="{BB962C8B-B14F-4D97-AF65-F5344CB8AC3E}">
        <p14:creationId xmlns:p14="http://schemas.microsoft.com/office/powerpoint/2010/main" val="404176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11</a:t>
            </a:fld>
            <a:endParaRPr lang="fr-FR"/>
          </a:p>
        </p:txBody>
      </p:sp>
    </p:spTree>
    <p:extLst>
      <p:ext uri="{BB962C8B-B14F-4D97-AF65-F5344CB8AC3E}">
        <p14:creationId xmlns:p14="http://schemas.microsoft.com/office/powerpoint/2010/main" val="1921488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comparatif des différentes méthodes présentées. </a:t>
            </a:r>
          </a:p>
          <a:p>
            <a:endParaRPr lang="fr-FR" dirty="0"/>
          </a:p>
          <a:p>
            <a:r>
              <a:rPr lang="fr-FR" dirty="0"/>
              <a:t>Pour chaque méthode nous avons son implémentation, le matériel utilisé ainsi que leur résultats obtenu. </a:t>
            </a:r>
          </a:p>
          <a:p>
            <a:endParaRPr lang="fr-FR" dirty="0"/>
          </a:p>
          <a:p>
            <a:r>
              <a:rPr lang="fr-FR" dirty="0"/>
              <a:t>Pour les résultats nous calculant en </a:t>
            </a:r>
            <a:r>
              <a:rPr lang="fr-FR" dirty="0" err="1"/>
              <a:t>mean</a:t>
            </a:r>
            <a:r>
              <a:rPr lang="fr-FR" dirty="0"/>
              <a:t> IU qui est UNE MESURE DE SIMILARITE COMPARANT les résultats calculées aux résultats désirées.  </a:t>
            </a:r>
          </a:p>
          <a:p>
            <a:endParaRPr lang="fr-FR" dirty="0"/>
          </a:p>
          <a:p>
            <a:r>
              <a:rPr lang="fr-FR" dirty="0"/>
              <a:t>DONC D’APRES NOTRE ETAT DE LART, U-NET SERAIT LE RESEAU LE PLUS ADEQUAT POUR LE PROJET SAIAD.</a:t>
            </a:r>
          </a:p>
          <a:p>
            <a:endParaRPr lang="fr-FR" dirty="0"/>
          </a:p>
          <a:p>
            <a:r>
              <a:rPr lang="fr-FR" dirty="0"/>
              <a:t> </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12</a:t>
            </a:fld>
            <a:endParaRPr lang="fr-FR"/>
          </a:p>
        </p:txBody>
      </p:sp>
    </p:spTree>
    <p:extLst>
      <p:ext uri="{BB962C8B-B14F-4D97-AF65-F5344CB8AC3E}">
        <p14:creationId xmlns:p14="http://schemas.microsoft.com/office/powerpoint/2010/main" val="1090537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allons passer à ma contribution pendant ce stage, avec les implémentations réalisées et les résultats obtenus.</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13</a:t>
            </a:fld>
            <a:endParaRPr lang="fr-FR"/>
          </a:p>
        </p:txBody>
      </p:sp>
    </p:spTree>
    <p:extLst>
      <p:ext uri="{BB962C8B-B14F-4D97-AF65-F5344CB8AC3E}">
        <p14:creationId xmlns:p14="http://schemas.microsoft.com/office/powerpoint/2010/main" val="1124670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réalisé un entraînement en prenant certains paramètres du réseau pré-entrainé de FCN avec la base PASCAL VOC 2012 pour faciliter notre entraînement. </a:t>
            </a:r>
          </a:p>
          <a:p>
            <a:endParaRPr lang="fr-FR" dirty="0"/>
          </a:p>
          <a:p>
            <a:r>
              <a:rPr lang="fr-FR" dirty="0"/>
              <a:t>Je réalise ensuite un entraînement sur une base ….</a:t>
            </a:r>
          </a:p>
          <a:p>
            <a:r>
              <a:rPr lang="fr-FR" dirty="0"/>
              <a:t>Le réseau va s’entraîner sur la base d’apprentissage et tester de temps en temps le réseau avec la base de test pour vérifier l’apprentissage.</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14</a:t>
            </a:fld>
            <a:endParaRPr lang="fr-FR"/>
          </a:p>
        </p:txBody>
      </p:sp>
    </p:spTree>
    <p:extLst>
      <p:ext uri="{BB962C8B-B14F-4D97-AF65-F5344CB8AC3E}">
        <p14:creationId xmlns:p14="http://schemas.microsoft.com/office/powerpoint/2010/main" val="1959067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traitement d’image, on utilise principalement 2 mesure de similarité. </a:t>
            </a:r>
          </a:p>
          <a:p>
            <a:endParaRPr lang="fr-FR" dirty="0"/>
          </a:p>
          <a:p>
            <a:r>
              <a:rPr lang="fr-FR" dirty="0"/>
              <a:t>Et donc j’ai implémenté ces 2 mesures de similarités.</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15</a:t>
            </a:fld>
            <a:endParaRPr lang="fr-FR"/>
          </a:p>
        </p:txBody>
      </p:sp>
    </p:spTree>
    <p:extLst>
      <p:ext uri="{BB962C8B-B14F-4D97-AF65-F5344CB8AC3E}">
        <p14:creationId xmlns:p14="http://schemas.microsoft.com/office/powerpoint/2010/main" val="398810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TESTE LA FIABILITE DE NOTRE RESEAU en réalisant un entraînement par validation croisée.</a:t>
            </a:r>
          </a:p>
          <a:p>
            <a:r>
              <a:rPr lang="fr-FR" dirty="0"/>
              <a:t>Le principe est de diviser notre base d’images en plusieurs sous ensembles et de réaliser un entraînement sur chacune configuration</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16</a:t>
            </a:fld>
            <a:endParaRPr lang="fr-FR"/>
          </a:p>
        </p:txBody>
      </p:sp>
    </p:spTree>
    <p:extLst>
      <p:ext uri="{BB962C8B-B14F-4D97-AF65-F5344CB8AC3E}">
        <p14:creationId xmlns:p14="http://schemas.microsoft.com/office/powerpoint/2010/main" val="124506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17</a:t>
            </a:fld>
            <a:endParaRPr lang="fr-FR"/>
          </a:p>
        </p:txBody>
      </p:sp>
    </p:spTree>
    <p:extLst>
      <p:ext uri="{BB962C8B-B14F-4D97-AF65-F5344CB8AC3E}">
        <p14:creationId xmlns:p14="http://schemas.microsoft.com/office/powerpoint/2010/main" val="557673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Voici les résultats obtenues après entraînement sur les images de tests. </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18</a:t>
            </a:fld>
            <a:endParaRPr lang="fr-FR"/>
          </a:p>
        </p:txBody>
      </p:sp>
    </p:spTree>
    <p:extLst>
      <p:ext uri="{BB962C8B-B14F-4D97-AF65-F5344CB8AC3E}">
        <p14:creationId xmlns:p14="http://schemas.microsoft.com/office/powerpoint/2010/main" val="1676761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résultats des segmentations obtenues sur les images entraînées. </a:t>
            </a:r>
          </a:p>
          <a:p>
            <a:r>
              <a:rPr lang="fr-FR" dirty="0"/>
              <a:t>Nous avons dans la première colonne les images scanners d’origine, sur la 2ime les images scanners avec le prétraitement d’appliqué. Sur la 3eme les segmentations </a:t>
            </a:r>
            <a:r>
              <a:rPr lang="fr-FR" dirty="0" err="1"/>
              <a:t>désiréees</a:t>
            </a:r>
            <a:r>
              <a:rPr lang="fr-FR" dirty="0"/>
              <a:t>. </a:t>
            </a:r>
          </a:p>
          <a:p>
            <a:r>
              <a:rPr lang="fr-FR" dirty="0"/>
              <a:t>Sur la 4</a:t>
            </a:r>
            <a:r>
              <a:rPr lang="fr-FR" baseline="30000" dirty="0"/>
              <a:t>ième</a:t>
            </a:r>
            <a:r>
              <a:rPr lang="fr-FR" dirty="0"/>
              <a:t> les résultats des segmentations avec la base d’images scanners d’origine, et enfin la 5eme colonne les segmentations calculées avec la base d’images prétraitées. </a:t>
            </a:r>
          </a:p>
          <a:p>
            <a:endParaRPr lang="fr-FR" dirty="0"/>
          </a:p>
          <a:p>
            <a:r>
              <a:rPr lang="fr-FR" dirty="0"/>
              <a:t>Ces segmentations confirmes les valeurs obtenues, par exemple sur la ligne 2 pour les segmentations de la base d’images d’origine, le réseau n’est pas capable de segmenter ni la </a:t>
            </a:r>
            <a:r>
              <a:rPr lang="fr-FR" dirty="0" err="1"/>
              <a:t>medulla</a:t>
            </a:r>
            <a:r>
              <a:rPr lang="fr-FR" dirty="0"/>
              <a:t>, ni les </a:t>
            </a:r>
            <a:r>
              <a:rPr lang="fr-FR" dirty="0" err="1"/>
              <a:t>artere</a:t>
            </a:r>
            <a:r>
              <a:rPr lang="fr-FR" dirty="0"/>
              <a:t> et veines rénale.</a:t>
            </a:r>
          </a:p>
          <a:p>
            <a:r>
              <a:rPr lang="fr-FR" dirty="0"/>
              <a:t>Alors qu’avec les images retouchées, le réseau est capable de les segmenter.  </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20</a:t>
            </a:fld>
            <a:endParaRPr lang="fr-FR"/>
          </a:p>
        </p:txBody>
      </p:sp>
    </p:spTree>
    <p:extLst>
      <p:ext uri="{BB962C8B-B14F-4D97-AF65-F5344CB8AC3E}">
        <p14:creationId xmlns:p14="http://schemas.microsoft.com/office/powerpoint/2010/main" val="126001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également la comparaison d’un résultat obtenu précédemment par notre réseau FCN avec un résultat par croissance régions. </a:t>
            </a:r>
          </a:p>
          <a:p>
            <a:r>
              <a:rPr lang="fr-FR" dirty="0"/>
              <a:t>Cette technique réalise des segmentations utilise des pixels germes posés manuellement sur l’image, qui vont se développer en prenant les pixels de valeurs proches.</a:t>
            </a:r>
          </a:p>
          <a:p>
            <a:endParaRPr lang="fr-FR" dirty="0"/>
          </a:p>
          <a:p>
            <a:r>
              <a:rPr lang="fr-FR" dirty="0"/>
              <a:t>Nous avons notre segmentation désirée au milieu ainsi que nos images scanners prétraitées utilisés pour la segmentation. Nous n’avons pas les mêmes images prétraitées car si on utilise l’image </a:t>
            </a:r>
            <a:r>
              <a:rPr lang="fr-FR" dirty="0" err="1"/>
              <a:t>pretraité</a:t>
            </a:r>
            <a:r>
              <a:rPr lang="fr-FR" dirty="0"/>
              <a:t> du FCN pour la croissance de </a:t>
            </a:r>
            <a:r>
              <a:rPr lang="fr-FR" dirty="0" err="1"/>
              <a:t>regions</a:t>
            </a:r>
            <a:r>
              <a:rPr lang="fr-FR" dirty="0"/>
              <a:t>, celui-ci ne serait pas capable de réaliser une segmentation car les nuances de gris sont </a:t>
            </a:r>
            <a:r>
              <a:rPr lang="fr-FR" dirty="0" err="1"/>
              <a:t>trops</a:t>
            </a:r>
            <a:r>
              <a:rPr lang="fr-FR" dirty="0"/>
              <a:t> proches. </a:t>
            </a:r>
          </a:p>
          <a:p>
            <a:r>
              <a:rPr lang="fr-FR" dirty="0"/>
              <a:t>Nous avons donc une image scanners beaucoup plus prétraitée en améliorant le contraste et la luminosité, avec une EGALISATION D’HISTOGRAMME, un FILTRE MEDIAN et un UNCHARP MASK. </a:t>
            </a:r>
          </a:p>
          <a:p>
            <a:r>
              <a:rPr lang="fr-FR" dirty="0"/>
              <a:t>Nous obtenons un résultat de 63% pour le </a:t>
            </a:r>
            <a:r>
              <a:rPr lang="fr-FR" dirty="0" err="1"/>
              <a:t>Dice</a:t>
            </a:r>
            <a:r>
              <a:rPr lang="fr-FR" dirty="0"/>
              <a:t> et de 49% pour l’IU pour la segmentation avec FCN ainsi que 56% et 39% pour la croissance régions.</a:t>
            </a:r>
          </a:p>
          <a:p>
            <a:endParaRPr lang="fr-FR" dirty="0"/>
          </a:p>
          <a:p>
            <a:r>
              <a:rPr lang="fr-FR" dirty="0"/>
              <a:t>Notre segmentation avec la méthode FCN est alors plus juste que celle avec croissance de régions, avec en plus une image scanners MOINS NETTE.</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21</a:t>
            </a:fld>
            <a:endParaRPr lang="fr-FR"/>
          </a:p>
        </p:txBody>
      </p:sp>
    </p:spTree>
    <p:extLst>
      <p:ext uri="{BB962C8B-B14F-4D97-AF65-F5344CB8AC3E}">
        <p14:creationId xmlns:p14="http://schemas.microsoft.com/office/powerpoint/2010/main" val="2256341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a:t>
            </a:fld>
            <a:endParaRPr lang="fr-FR"/>
          </a:p>
        </p:txBody>
      </p:sp>
    </p:spTree>
    <p:extLst>
      <p:ext uri="{BB962C8B-B14F-4D97-AF65-F5344CB8AC3E}">
        <p14:creationId xmlns:p14="http://schemas.microsoft.com/office/powerpoint/2010/main" val="2930016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également la comparaison du résultat avec la méthode de segmentation </a:t>
            </a:r>
            <a:r>
              <a:rPr lang="fr-FR" dirty="0" err="1"/>
              <a:t>Watershed</a:t>
            </a:r>
            <a:r>
              <a:rPr lang="fr-FR" dirty="0"/>
              <a:t> dont le principe est de considérer </a:t>
            </a:r>
          </a:p>
          <a:p>
            <a:r>
              <a:rPr lang="fr-FR" dirty="0"/>
              <a:t>les nuances de gris d’une images COMME UN RELIEF TOPOGRAPHIQUE, DONT ON SIMULE UNE INONDATION.</a:t>
            </a:r>
          </a:p>
          <a:p>
            <a:endParaRPr lang="fr-FR"/>
          </a:p>
          <a:p>
            <a:endParaRPr lang="fr-FR" dirty="0"/>
          </a:p>
          <a:p>
            <a:r>
              <a:rPr lang="fr-FR" dirty="0"/>
              <a:t>Nous obtenons également un </a:t>
            </a:r>
            <a:r>
              <a:rPr lang="fr-FR" dirty="0" err="1"/>
              <a:t>Dice</a:t>
            </a:r>
            <a:r>
              <a:rPr lang="fr-FR" dirty="0"/>
              <a:t> et un IU plus faible que pour la segmentation avec FCN.</a:t>
            </a:r>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22</a:t>
            </a:fld>
            <a:endParaRPr lang="fr-FR"/>
          </a:p>
        </p:txBody>
      </p:sp>
    </p:spTree>
    <p:extLst>
      <p:ext uri="{BB962C8B-B14F-4D97-AF65-F5344CB8AC3E}">
        <p14:creationId xmlns:p14="http://schemas.microsoft.com/office/powerpoint/2010/main" val="1243473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Enfin nous pouvons même envisager de réaliser un réseau et un entrainement pour chaque élément.</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24</a:t>
            </a:fld>
            <a:endParaRPr lang="fr-FR"/>
          </a:p>
        </p:txBody>
      </p:sp>
    </p:spTree>
    <p:extLst>
      <p:ext uri="{BB962C8B-B14F-4D97-AF65-F5344CB8AC3E}">
        <p14:creationId xmlns:p14="http://schemas.microsoft.com/office/powerpoint/2010/main" val="3817572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25</a:t>
            </a:fld>
            <a:endParaRPr lang="fr-FR"/>
          </a:p>
        </p:txBody>
      </p:sp>
    </p:spTree>
    <p:extLst>
      <p:ext uri="{BB962C8B-B14F-4D97-AF65-F5344CB8AC3E}">
        <p14:creationId xmlns:p14="http://schemas.microsoft.com/office/powerpoint/2010/main" val="3665229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26</a:t>
            </a:fld>
            <a:endParaRPr lang="fr-FR"/>
          </a:p>
        </p:txBody>
      </p:sp>
    </p:spTree>
    <p:extLst>
      <p:ext uri="{BB962C8B-B14F-4D97-AF65-F5344CB8AC3E}">
        <p14:creationId xmlns:p14="http://schemas.microsoft.com/office/powerpoint/2010/main" val="2782721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27</a:t>
            </a:fld>
            <a:endParaRPr lang="fr-FR"/>
          </a:p>
        </p:txBody>
      </p:sp>
    </p:spTree>
    <p:extLst>
      <p:ext uri="{BB962C8B-B14F-4D97-AF65-F5344CB8AC3E}">
        <p14:creationId xmlns:p14="http://schemas.microsoft.com/office/powerpoint/2010/main" val="4065937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Mesure de similarité et recherche du cas le plus similaire da	ns la base, ici représenté</a:t>
            </a:r>
            <a:r>
              <a:rPr lang="fr-FR" baseline="0" dirty="0"/>
              <a:t> en Rouge </a:t>
            </a:r>
          </a:p>
          <a:p>
            <a:r>
              <a:rPr lang="fr-FR" baseline="0" dirty="0"/>
              <a:t>On se remémore ensuite la solution du cas le plus similaire</a:t>
            </a:r>
          </a:p>
          <a:p>
            <a:r>
              <a:rPr lang="fr-FR" baseline="0" dirty="0"/>
              <a:t>On adapte cette solution à notre nouveau problème, en modifiant les paramètres par exemple</a:t>
            </a:r>
          </a:p>
          <a:p>
            <a:r>
              <a:rPr lang="fr-FR" baseline="0" dirty="0"/>
              <a:t>On exécute ensuite le programme avec la solution adaptée, et si le résultat du programme est satisfaisant, on stocke le cas </a:t>
            </a:r>
            <a:r>
              <a:rPr lang="fr-FR" baseline="0" dirty="0" err="1"/>
              <a:t>probleme+solution</a:t>
            </a:r>
            <a:r>
              <a:rPr lang="fr-FR" baseline="0" dirty="0"/>
              <a:t> dans la base de cas</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31</a:t>
            </a:fld>
            <a:endParaRPr lang="fr-FR"/>
          </a:p>
        </p:txBody>
      </p:sp>
    </p:spTree>
    <p:extLst>
      <p:ext uri="{BB962C8B-B14F-4D97-AF65-F5344CB8AC3E}">
        <p14:creationId xmlns:p14="http://schemas.microsoft.com/office/powerpoint/2010/main" val="2683747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 image</a:t>
            </a:r>
            <a:r>
              <a:rPr lang="fr-FR" baseline="0" dirty="0"/>
              <a:t> très semblable au nouveau cas mais présentant une tumeur au mauvais endroit est tout de même exploitable pour les seuils de la croissance de régions</a:t>
            </a:r>
          </a:p>
          <a:p>
            <a:r>
              <a:rPr lang="fr-FR" baseline="0" dirty="0"/>
              <a:t>Une image très différente mais ayant une disposition des organes semblable est très utile pour positionner les germes</a:t>
            </a:r>
          </a:p>
          <a:p>
            <a:r>
              <a:rPr lang="fr-FR" baseline="0" dirty="0"/>
              <a:t>Voila pourquoi on fait un double RàPC</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32</a:t>
            </a:fld>
            <a:endParaRPr lang="fr-FR"/>
          </a:p>
        </p:txBody>
      </p:sp>
    </p:spTree>
    <p:extLst>
      <p:ext uri="{BB962C8B-B14F-4D97-AF65-F5344CB8AC3E}">
        <p14:creationId xmlns:p14="http://schemas.microsoft.com/office/powerpoint/2010/main" val="229001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33</a:t>
            </a:fld>
            <a:endParaRPr lang="fr-FR"/>
          </a:p>
        </p:txBody>
      </p:sp>
    </p:spTree>
    <p:extLst>
      <p:ext uri="{BB962C8B-B14F-4D97-AF65-F5344CB8AC3E}">
        <p14:creationId xmlns:p14="http://schemas.microsoft.com/office/powerpoint/2010/main" val="282614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 savoir que pour le</a:t>
            </a:r>
            <a:r>
              <a:rPr lang="fr-FR" baseline="0" dirty="0"/>
              <a:t> sexe qui n’est pas à priori une donnée métrique on peut définir M = 1, F = 0 par exemple</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35</a:t>
            </a:fld>
            <a:endParaRPr lang="fr-FR"/>
          </a:p>
        </p:txBody>
      </p:sp>
    </p:spTree>
    <p:extLst>
      <p:ext uri="{BB962C8B-B14F-4D97-AF65-F5344CB8AC3E}">
        <p14:creationId xmlns:p14="http://schemas.microsoft.com/office/powerpoint/2010/main" val="3395246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36</a:t>
            </a:fld>
            <a:endParaRPr lang="fr-FR"/>
          </a:p>
        </p:txBody>
      </p:sp>
    </p:spTree>
    <p:extLst>
      <p:ext uri="{BB962C8B-B14F-4D97-AF65-F5344CB8AC3E}">
        <p14:creationId xmlns:p14="http://schemas.microsoft.com/office/powerpoint/2010/main" val="130510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a:t>
            </a:fld>
            <a:endParaRPr lang="fr-FR"/>
          </a:p>
        </p:txBody>
      </p:sp>
    </p:spTree>
    <p:extLst>
      <p:ext uri="{BB962C8B-B14F-4D97-AF65-F5344CB8AC3E}">
        <p14:creationId xmlns:p14="http://schemas.microsoft.com/office/powerpoint/2010/main" val="2847847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fr-FR" sz="1200" b="1" dirty="0"/>
              <a:t>Ontologie</a:t>
            </a:r>
            <a:r>
              <a:rPr lang="fr-FR" sz="1200" dirty="0"/>
              <a:t> : « Spécification formelle et explicite d’une conceptualisation partagée »</a:t>
            </a:r>
          </a:p>
          <a:p>
            <a:pPr marL="0" indent="0">
              <a:buNone/>
            </a:pPr>
            <a:r>
              <a:rPr lang="fr-FR" sz="1200" dirty="0"/>
              <a:t>= Représentation des connaissances dans un domaine.</a:t>
            </a:r>
          </a:p>
          <a:p>
            <a:pPr marL="0" indent="0">
              <a:buNone/>
            </a:pPr>
            <a:endParaRPr lang="fr-FR" sz="1200" dirty="0"/>
          </a:p>
          <a:p>
            <a:pPr marL="0" indent="0">
              <a:buNone/>
            </a:pPr>
            <a:r>
              <a:rPr lang="fr-FR" sz="1200" dirty="0"/>
              <a:t>Si</a:t>
            </a:r>
            <a:r>
              <a:rPr lang="fr-FR" sz="1200" baseline="0" dirty="0"/>
              <a:t> on a comme information « Tumeur </a:t>
            </a:r>
            <a:r>
              <a:rPr lang="fr-FR" sz="1200" baseline="0" dirty="0" err="1"/>
              <a:t>aGaucheDe</a:t>
            </a:r>
            <a:r>
              <a:rPr lang="fr-FR" sz="1200" baseline="0" dirty="0"/>
              <a:t> Colonne » « Tumeur </a:t>
            </a:r>
            <a:r>
              <a:rPr lang="fr-FR" sz="1200" baseline="0" dirty="0" err="1"/>
              <a:t>aDroiteDe</a:t>
            </a:r>
            <a:r>
              <a:rPr lang="fr-FR" sz="1200" baseline="0" dirty="0"/>
              <a:t> </a:t>
            </a:r>
            <a:r>
              <a:rPr lang="fr-FR" sz="1200" baseline="0" dirty="0" err="1"/>
              <a:t>ReinDroit</a:t>
            </a:r>
            <a:r>
              <a:rPr lang="fr-FR" sz="1200" baseline="0" dirty="0"/>
              <a:t> » « Tumeur </a:t>
            </a:r>
            <a:r>
              <a:rPr lang="fr-FR" sz="1200" baseline="0" dirty="0" err="1"/>
              <a:t>procheDe</a:t>
            </a:r>
            <a:r>
              <a:rPr lang="fr-FR" sz="1200" baseline="0" dirty="0"/>
              <a:t> Colonne »</a:t>
            </a:r>
          </a:p>
          <a:p>
            <a:pPr marL="0" indent="0">
              <a:buNone/>
            </a:pPr>
            <a:r>
              <a:rPr lang="fr-FR" sz="1200" baseline="0" dirty="0"/>
              <a:t>On va pouvoir comparer cela à un autre cas similaire mais formé comme suit : « Tumeur </a:t>
            </a:r>
            <a:r>
              <a:rPr lang="fr-FR" sz="1200" baseline="0" dirty="0" err="1"/>
              <a:t>aDoiteDe</a:t>
            </a:r>
            <a:r>
              <a:rPr lang="fr-FR" sz="1200" baseline="0" dirty="0"/>
              <a:t> </a:t>
            </a:r>
            <a:r>
              <a:rPr lang="fr-FR" sz="1200" baseline="0" dirty="0" err="1"/>
              <a:t>ReinDroit</a:t>
            </a:r>
            <a:r>
              <a:rPr lang="fr-FR" sz="1200" baseline="0" dirty="0"/>
              <a:t> » « Tumeur </a:t>
            </a:r>
            <a:r>
              <a:rPr lang="fr-FR" sz="1200" baseline="0" dirty="0" err="1"/>
              <a:t>MoyennementProcheDe</a:t>
            </a:r>
            <a:r>
              <a:rPr lang="fr-FR" sz="1200" baseline="0" dirty="0"/>
              <a:t> </a:t>
            </a:r>
            <a:r>
              <a:rPr lang="fr-FR" sz="1200" baseline="0" dirty="0" err="1"/>
              <a:t>ReinDroit</a:t>
            </a:r>
            <a:r>
              <a:rPr lang="fr-FR" sz="1200" baseline="0" dirty="0"/>
              <a:t> »</a:t>
            </a:r>
          </a:p>
          <a:p>
            <a:pPr marL="0" indent="0">
              <a:buNone/>
            </a:pPr>
            <a:r>
              <a:rPr lang="fr-FR" sz="1200" baseline="0" dirty="0"/>
              <a:t>Qui donne environ la même </a:t>
            </a:r>
            <a:r>
              <a:rPr lang="fr-FR" sz="1200" baseline="0" dirty="0" err="1"/>
              <a:t>chôse</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37</a:t>
            </a:fld>
            <a:endParaRPr lang="fr-FR"/>
          </a:p>
        </p:txBody>
      </p:sp>
    </p:spTree>
    <p:extLst>
      <p:ext uri="{BB962C8B-B14F-4D97-AF65-F5344CB8AC3E}">
        <p14:creationId xmlns:p14="http://schemas.microsoft.com/office/powerpoint/2010/main" val="63423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Fusion de relations spatiales</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38</a:t>
            </a:fld>
            <a:endParaRPr lang="fr-FR"/>
          </a:p>
        </p:txBody>
      </p:sp>
    </p:spTree>
    <p:extLst>
      <p:ext uri="{BB962C8B-B14F-4D97-AF65-F5344CB8AC3E}">
        <p14:creationId xmlns:p14="http://schemas.microsoft.com/office/powerpoint/2010/main" val="4195502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Après une itération des voisin direct on recommence avec les voisions à deux crans, trois crans, etc.</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39</a:t>
            </a:fld>
            <a:endParaRPr lang="fr-FR"/>
          </a:p>
        </p:txBody>
      </p:sp>
    </p:spTree>
    <p:extLst>
      <p:ext uri="{BB962C8B-B14F-4D97-AF65-F5344CB8AC3E}">
        <p14:creationId xmlns:p14="http://schemas.microsoft.com/office/powerpoint/2010/main" val="2987815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40</a:t>
            </a:fld>
            <a:endParaRPr lang="fr-FR"/>
          </a:p>
        </p:txBody>
      </p:sp>
    </p:spTree>
    <p:extLst>
      <p:ext uri="{BB962C8B-B14F-4D97-AF65-F5344CB8AC3E}">
        <p14:creationId xmlns:p14="http://schemas.microsoft.com/office/powerpoint/2010/main" val="3888882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Sans suppression des muscles la tumeur se propagerait sur les muscles</a:t>
            </a:r>
          </a:p>
          <a:p>
            <a:r>
              <a:rPr lang="fr-FR" baseline="0" dirty="0"/>
              <a:t>Des post traitements sont à envisager bien entendu</a:t>
            </a:r>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41</a:t>
            </a:fld>
            <a:endParaRPr lang="fr-FR"/>
          </a:p>
        </p:txBody>
      </p:sp>
    </p:spTree>
    <p:extLst>
      <p:ext uri="{BB962C8B-B14F-4D97-AF65-F5344CB8AC3E}">
        <p14:creationId xmlns:p14="http://schemas.microsoft.com/office/powerpoint/2010/main" val="889007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42</a:t>
            </a:fld>
            <a:endParaRPr lang="fr-FR"/>
          </a:p>
        </p:txBody>
      </p:sp>
    </p:spTree>
    <p:extLst>
      <p:ext uri="{BB962C8B-B14F-4D97-AF65-F5344CB8AC3E}">
        <p14:creationId xmlns:p14="http://schemas.microsoft.com/office/powerpoint/2010/main" val="2844366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Sans adaptation le germe</a:t>
            </a:r>
            <a:r>
              <a:rPr lang="fr-FR" baseline="0" dirty="0"/>
              <a:t> se trouve dans la tumeur donc le résultat est totalement faux.</a:t>
            </a:r>
            <a:br>
              <a:rPr lang="fr-FR" baseline="0" dirty="0"/>
            </a:br>
            <a:r>
              <a:rPr lang="fr-FR" baseline="0" dirty="0"/>
              <a:t>Avec adaptation même si il manque du rein, c’est déjà beaucoup mieux</a:t>
            </a:r>
            <a:endParaRPr lang="fr-FR" dirty="0"/>
          </a:p>
        </p:txBody>
      </p:sp>
      <p:sp>
        <p:nvSpPr>
          <p:cNvPr id="4" name="Espace réservé du numéro de diapositive 3"/>
          <p:cNvSpPr>
            <a:spLocks noGrp="1"/>
          </p:cNvSpPr>
          <p:nvPr>
            <p:ph type="sldNum" sz="quarter" idx="10"/>
          </p:nvPr>
        </p:nvSpPr>
        <p:spPr/>
        <p:txBody>
          <a:bodyPr/>
          <a:lstStyle/>
          <a:p>
            <a:fld id="{187221B9-9FE5-432F-A9DE-276993DF5943}" type="slidenum">
              <a:rPr lang="fr-FR" smtClean="0"/>
              <a:t>43</a:t>
            </a:fld>
            <a:endParaRPr lang="fr-FR"/>
          </a:p>
        </p:txBody>
      </p:sp>
    </p:spTree>
    <p:extLst>
      <p:ext uri="{BB962C8B-B14F-4D97-AF65-F5344CB8AC3E}">
        <p14:creationId xmlns:p14="http://schemas.microsoft.com/office/powerpoint/2010/main" val="1156509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44</a:t>
            </a:fld>
            <a:endParaRPr lang="fr-FR"/>
          </a:p>
        </p:txBody>
      </p:sp>
    </p:spTree>
    <p:extLst>
      <p:ext uri="{BB962C8B-B14F-4D97-AF65-F5344CB8AC3E}">
        <p14:creationId xmlns:p14="http://schemas.microsoft.com/office/powerpoint/2010/main" val="3003498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46</a:t>
            </a:fld>
            <a:endParaRPr lang="fr-FR"/>
          </a:p>
        </p:txBody>
      </p:sp>
    </p:spTree>
    <p:extLst>
      <p:ext uri="{BB962C8B-B14F-4D97-AF65-F5344CB8AC3E}">
        <p14:creationId xmlns:p14="http://schemas.microsoft.com/office/powerpoint/2010/main" val="2689123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47</a:t>
            </a:fld>
            <a:endParaRPr lang="fr-FR"/>
          </a:p>
        </p:txBody>
      </p:sp>
    </p:spTree>
    <p:extLst>
      <p:ext uri="{BB962C8B-B14F-4D97-AF65-F5344CB8AC3E}">
        <p14:creationId xmlns:p14="http://schemas.microsoft.com/office/powerpoint/2010/main" val="248304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Dans les années 2010 apparait le principe de </a:t>
            </a:r>
            <a:r>
              <a:rPr lang="fr-FR" dirty="0" err="1"/>
              <a:t>Deep</a:t>
            </a:r>
            <a:r>
              <a:rPr lang="fr-FR" dirty="0"/>
              <a:t> Learning ou apprentissage profond. </a:t>
            </a:r>
          </a:p>
          <a:p>
            <a:r>
              <a:rPr lang="fr-FR" dirty="0"/>
              <a:t>Le </a:t>
            </a:r>
            <a:r>
              <a:rPr lang="fr-FR" dirty="0" err="1"/>
              <a:t>Deep</a:t>
            </a:r>
            <a:r>
              <a:rPr lang="fr-FR" dirty="0"/>
              <a:t> Learning consiste à réaliser un réseau de neurones profond avec de nombreuses couches cachées.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Chaque neurones d’un couche est connectés à tous les neurones de ses couches adjacentes.</a:t>
            </a:r>
          </a:p>
          <a:p>
            <a:endParaRPr lang="fr-FR" dirty="0"/>
          </a:p>
          <a:p>
            <a:r>
              <a:rPr lang="fr-FR" dirty="0"/>
              <a:t>ON CONSIDERE QUA PARTIR DE 3 COUCHES CACHEES, NOUS AVONS UN DEEP LEARNING </a:t>
            </a:r>
          </a:p>
          <a:p>
            <a:endParaRPr lang="fr-FR" dirty="0"/>
          </a:p>
          <a:p>
            <a:r>
              <a:rPr lang="fr-FR" dirty="0"/>
              <a:t>CE PRINCIPE PERMET AU RESEAU DEXTRAIRE DES RESULTATS COMPLEXES PAR RAPPORT AUX DONNEES.</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5</a:t>
            </a:fld>
            <a:endParaRPr lang="fr-FR"/>
          </a:p>
        </p:txBody>
      </p:sp>
    </p:spTree>
    <p:extLst>
      <p:ext uri="{BB962C8B-B14F-4D97-AF65-F5344CB8AC3E}">
        <p14:creationId xmlns:p14="http://schemas.microsoft.com/office/powerpoint/2010/main" val="3852909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49</a:t>
            </a:fld>
            <a:endParaRPr lang="fr-FR"/>
          </a:p>
        </p:txBody>
      </p:sp>
    </p:spTree>
    <p:extLst>
      <p:ext uri="{BB962C8B-B14F-4D97-AF65-F5344CB8AC3E}">
        <p14:creationId xmlns:p14="http://schemas.microsoft.com/office/powerpoint/2010/main" val="2404918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50</a:t>
            </a:fld>
            <a:endParaRPr lang="fr-FR"/>
          </a:p>
        </p:txBody>
      </p:sp>
    </p:spTree>
    <p:extLst>
      <p:ext uri="{BB962C8B-B14F-4D97-AF65-F5344CB8AC3E}">
        <p14:creationId xmlns:p14="http://schemas.microsoft.com/office/powerpoint/2010/main" val="827467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64</a:t>
            </a:fld>
            <a:endParaRPr lang="fr-FR"/>
          </a:p>
        </p:txBody>
      </p:sp>
    </p:spTree>
    <p:extLst>
      <p:ext uri="{BB962C8B-B14F-4D97-AF65-F5344CB8AC3E}">
        <p14:creationId xmlns:p14="http://schemas.microsoft.com/office/powerpoint/2010/main" val="21350836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dans un premier temps vous présenter mon état de l’art sur les réseaux de neurones, sur les réseaux de neurones convolutifs et enfin sur les différentes TECHNIQUES de segmentation par </a:t>
            </a:r>
            <a:r>
              <a:rPr lang="fr-FR" dirty="0" err="1"/>
              <a:t>Deep</a:t>
            </a:r>
            <a:r>
              <a:rPr lang="fr-FR" dirty="0"/>
              <a:t> Learning.</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70</a:t>
            </a:fld>
            <a:endParaRPr lang="fr-FR"/>
          </a:p>
        </p:txBody>
      </p:sp>
    </p:spTree>
    <p:extLst>
      <p:ext uri="{BB962C8B-B14F-4D97-AF65-F5344CB8AC3E}">
        <p14:creationId xmlns:p14="http://schemas.microsoft.com/office/powerpoint/2010/main" val="411162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19431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240836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réseau de neurone convolutif ou CNN est une méthode d’apprentissage particulière basée sur le </a:t>
            </a:r>
            <a:r>
              <a:rPr lang="fr-FR" dirty="0" err="1"/>
              <a:t>Deep</a:t>
            </a:r>
            <a:r>
              <a:rPr lang="fr-FR" dirty="0"/>
              <a:t> Learning et est utilisé dans le traitement d’images.</a:t>
            </a:r>
          </a:p>
          <a:p>
            <a:endParaRPr lang="fr-FR" dirty="0"/>
          </a:p>
          <a:p>
            <a:r>
              <a:rPr lang="fr-FR" dirty="0"/>
              <a:t>Il possède différentes couches qui permettent de modifier et moduler les informations afin de parvenir à un résultat final.</a:t>
            </a:r>
          </a:p>
          <a:p>
            <a:endParaRPr lang="fr-FR" dirty="0"/>
          </a:p>
          <a:p>
            <a:r>
              <a:rPr lang="fr-FR" dirty="0"/>
              <a:t>Voici un exemple d’un CNN pour la classification d’image. Il est appliqué différentes couches à notre images (couches que je vais expliquer par la suite) pour ensuite obtenir un pourcentage d’appartenance aux classes du réseau.</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6</a:t>
            </a:fld>
            <a:endParaRPr lang="fr-FR"/>
          </a:p>
        </p:txBody>
      </p:sp>
    </p:spTree>
    <p:extLst>
      <p:ext uri="{BB962C8B-B14F-4D97-AF65-F5344CB8AC3E}">
        <p14:creationId xmlns:p14="http://schemas.microsoft.com/office/powerpoint/2010/main" val="327382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vais maintenant vous présenter différents réseaux de neurones utilisé pour la segmentation d’image. </a:t>
            </a:r>
          </a:p>
          <a:p>
            <a:endParaRPr lang="fr-FR" dirty="0"/>
          </a:p>
          <a:p>
            <a:r>
              <a:rPr lang="fr-FR" dirty="0" err="1"/>
              <a:t>Fully</a:t>
            </a:r>
            <a:r>
              <a:rPr lang="fr-FR" dirty="0"/>
              <a:t> </a:t>
            </a:r>
            <a:r>
              <a:rPr lang="fr-FR" dirty="0" err="1"/>
              <a:t>Convolutional</a:t>
            </a:r>
            <a:r>
              <a:rPr lang="fr-FR" dirty="0"/>
              <a:t> Networks ou FCN est l’un des premier réseau de neurone pour la segmentation, crée en 2015. </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7</a:t>
            </a:fld>
            <a:endParaRPr lang="fr-FR"/>
          </a:p>
        </p:txBody>
      </p:sp>
    </p:spTree>
    <p:extLst>
      <p:ext uri="{BB962C8B-B14F-4D97-AF65-F5344CB8AC3E}">
        <p14:creationId xmlns:p14="http://schemas.microsoft.com/office/powerpoint/2010/main" val="824252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avons également le réseau </a:t>
            </a:r>
            <a:r>
              <a:rPr lang="fr-FR" dirty="0" err="1"/>
              <a:t>DeconvNet</a:t>
            </a:r>
            <a:r>
              <a:rPr lang="fr-FR" dirty="0"/>
              <a:t> où le principe est d’ajouter un réseau </a:t>
            </a:r>
            <a:r>
              <a:rPr lang="fr-FR" dirty="0" err="1"/>
              <a:t>déconvolutif</a:t>
            </a:r>
            <a:r>
              <a:rPr lang="fr-FR" dirty="0"/>
              <a:t> à la fin d’un réseau convolutif</a:t>
            </a:r>
          </a:p>
          <a:p>
            <a:r>
              <a:rPr lang="fr-FR" dirty="0"/>
              <a:t>Ce réseau est plus performant que FCN mais il est également très lourd car nous avons 2 fois plus de couches que FCN donc 2 fois plus de paramètres.</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8</a:t>
            </a:fld>
            <a:endParaRPr lang="fr-FR"/>
          </a:p>
        </p:txBody>
      </p:sp>
    </p:spTree>
    <p:extLst>
      <p:ext uri="{BB962C8B-B14F-4D97-AF65-F5344CB8AC3E}">
        <p14:creationId xmlns:p14="http://schemas.microsoft.com/office/powerpoint/2010/main" val="19018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mêmes auteurs que le réseau </a:t>
            </a:r>
            <a:r>
              <a:rPr lang="fr-FR" dirty="0" err="1"/>
              <a:t>DeconvNet</a:t>
            </a:r>
            <a:r>
              <a:rPr lang="fr-FR" dirty="0"/>
              <a:t> on réalisé en parallèle le réalisé en parallèle le réseau </a:t>
            </a:r>
            <a:r>
              <a:rPr lang="fr-FR" dirty="0" err="1"/>
              <a:t>decoupled</a:t>
            </a:r>
            <a:r>
              <a:rPr lang="fr-FR" dirty="0"/>
              <a:t> Network.</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9</a:t>
            </a:fld>
            <a:endParaRPr lang="fr-FR"/>
          </a:p>
        </p:txBody>
      </p:sp>
    </p:spTree>
    <p:extLst>
      <p:ext uri="{BB962C8B-B14F-4D97-AF65-F5344CB8AC3E}">
        <p14:creationId xmlns:p14="http://schemas.microsoft.com/office/powerpoint/2010/main" val="116444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La rapidité ne doit pas PRIMER sur la précision des segmentations</a:t>
            </a:r>
          </a:p>
        </p:txBody>
      </p:sp>
      <p:sp>
        <p:nvSpPr>
          <p:cNvPr id="4" name="Espace réservé du numéro de diapositive 3"/>
          <p:cNvSpPr>
            <a:spLocks noGrp="1"/>
          </p:cNvSpPr>
          <p:nvPr>
            <p:ph type="sldNum" sz="quarter" idx="10"/>
          </p:nvPr>
        </p:nvSpPr>
        <p:spPr/>
        <p:txBody>
          <a:bodyPr/>
          <a:lstStyle/>
          <a:p>
            <a:fld id="{C8BA6512-2097-442C-BFD9-DF65B39D2DD7}" type="slidenum">
              <a:rPr lang="fr-FR" smtClean="0"/>
              <a:t>10</a:t>
            </a:fld>
            <a:endParaRPr lang="fr-FR"/>
          </a:p>
        </p:txBody>
      </p:sp>
    </p:spTree>
    <p:extLst>
      <p:ext uri="{BB962C8B-B14F-4D97-AF65-F5344CB8AC3E}">
        <p14:creationId xmlns:p14="http://schemas.microsoft.com/office/powerpoint/2010/main" val="363624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7924CA4C-D5FA-46DA-A097-32C49B2C45A3}" type="datetime1">
              <a:rPr lang="fr-FR" smtClean="0"/>
              <a:t>05/07/2017</a:t>
            </a:fld>
            <a:endParaRPr lang="fr-FR"/>
          </a:p>
        </p:txBody>
      </p:sp>
      <p:sp>
        <p:nvSpPr>
          <p:cNvPr id="5" name="Footer Placeholder 4"/>
          <p:cNvSpPr>
            <a:spLocks noGrp="1"/>
          </p:cNvSpPr>
          <p:nvPr>
            <p:ph type="ftr" sz="quarter" idx="11"/>
          </p:nvPr>
        </p:nvSpPr>
        <p:spPr>
          <a:xfrm>
            <a:off x="5332412" y="5883275"/>
            <a:ext cx="4324044" cy="365125"/>
          </a:xfrm>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945654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052DB08-2D51-441F-9BB9-9149439D2C64}" type="datetime1">
              <a:rPr lang="fr-FR" smtClean="0"/>
              <a:t>05/07/2017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377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651585F-EF11-4B6B-9A22-8385FCCDBF99}"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4249955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69D6CFA-E0CA-43E9-ACBA-78A8471737B1}"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440107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B6173C5A-DEF6-41EC-B7E9-803E145F39C4}"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618720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AC6D73B9-B08A-4F87-B8A6-BB1FE224823E}"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035398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Modifier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964F60A1-1F22-47EC-BC42-A53C12173354}"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251383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076CCA9-5274-4056-86E1-8218A0B6F04A}"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50366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F8C318C-84A1-4319-B9AF-D0D23A31EF65}"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15874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fld id="{1F85644A-5489-44A3-8AE9-4D8AFCD66BFE}"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10951856" y="5867131"/>
            <a:ext cx="551167" cy="365125"/>
          </a:xfrm>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818125558"/>
      </p:ext>
    </p:extLst>
  </p:cSld>
  <p:clrMapOvr>
    <a:masterClrMapping/>
  </p:clrMapOvr>
  <p:extLst mod="1">
    <p:ext uri="{DCECCB84-F9BA-43D5-87BE-67443E8EF086}">
      <p15:sldGuideLst xmlns:p15="http://schemas.microsoft.com/office/powerpoint/2012/main">
        <p15:guide id="1" orient="horz" pos="1162"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E83C2E4-D321-4D27-A7A5-C51F17DE5A37}" type="datetime1">
              <a:rPr lang="fr-FR" smtClean="0"/>
              <a:t>05/07/2017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278940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B85F2EF-59E7-4C49-BD63-6E07F39D4C12}" type="datetime1">
              <a:rPr lang="fr-FR" smtClean="0"/>
              <a:t>05/07/2017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340265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9374FF5-E02D-4A53-8D7B-72E28357A210}" type="datetime1">
              <a:rPr lang="fr-FR" smtClean="0"/>
              <a:t>05/07/2017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347639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4D84DA3-7F95-44DC-93F0-12E3F885029E}" type="datetime1">
              <a:rPr lang="fr-FR" smtClean="0"/>
              <a:t>05/07/2017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4297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7F015-1E6B-4DB4-86BC-AC0BAFCC4F17}" type="datetime1">
              <a:rPr lang="fr-FR" smtClean="0"/>
              <a:t>05/07/2017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48573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282C59DA-B769-4198-9BFF-60BCA8E07FAD}" type="datetime1">
              <a:rPr lang="fr-FR" smtClean="0"/>
              <a:t>05/07/2017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90553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6B31682C-AF80-4E2A-9A8F-59554EB4DDF2}" type="datetime1">
              <a:rPr lang="fr-FR" smtClean="0"/>
              <a:t>05/07/2017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FEC07D1D-9040-46BE-96F9-BC33D0812D1B}" type="slidenum">
              <a:rPr lang="fr-FR" smtClean="0"/>
              <a:t>‹N°›</a:t>
            </a:fld>
            <a:endParaRPr lang="fr-FR"/>
          </a:p>
        </p:txBody>
      </p:sp>
    </p:spTree>
    <p:extLst>
      <p:ext uri="{BB962C8B-B14F-4D97-AF65-F5344CB8AC3E}">
        <p14:creationId xmlns:p14="http://schemas.microsoft.com/office/powerpoint/2010/main" val="1527764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76000"/>
                <a:satMod val="180000"/>
              </a:schemeClr>
              <a:schemeClr val="bg2">
                <a:tint val="80000"/>
                <a:satMod val="120000"/>
                <a:lumMod val="180000"/>
              </a:schemeClr>
            </a:duotone>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627612" y="0"/>
            <a:ext cx="1636777" cy="6858001"/>
            <a:chOff x="1320800" y="0"/>
            <a:chExt cx="2436813" cy="6858001"/>
          </a:xfrm>
        </p:grpSpPr>
        <p:sp>
          <p:nvSpPr>
            <p:cNvPr id="8" name="Freeform 6"/>
            <p:cNvSpPr/>
            <p:nvPr/>
          </p:nvSpPr>
          <p:spPr bwMode="auto">
            <a:xfrm>
              <a:off x="1627187" y="0"/>
              <a:ext cx="1188597"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C93FF38-3BD8-4214-8E18-586DF47AAAC5}" type="datetime1">
              <a:rPr lang="fr-FR" smtClean="0"/>
              <a:t>05/07/2017</a:t>
            </a:fld>
            <a:endParaRPr lang="fr-FR"/>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EC07D1D-9040-46BE-96F9-BC33D0812D1B}" type="slidenum">
              <a:rPr lang="fr-FR" smtClean="0"/>
              <a:t>‹N°›</a:t>
            </a:fld>
            <a:endParaRPr lang="fr-FR"/>
          </a:p>
        </p:txBody>
      </p:sp>
    </p:spTree>
    <p:extLst>
      <p:ext uri="{BB962C8B-B14F-4D97-AF65-F5344CB8AC3E}">
        <p14:creationId xmlns:p14="http://schemas.microsoft.com/office/powerpoint/2010/main" val="262349533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4.png"/><Relationship Id="rId10" Type="http://schemas.openxmlformats.org/officeDocument/2006/relationships/image" Target="../media/image27.jpg"/><Relationship Id="rId4" Type="http://schemas.microsoft.com/office/2007/relationships/hdphoto" Target="../media/hdphoto2.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package" Target="../embeddings/Feuille_de_calcul_Microsoft_Excel2.xlsx"/><Relationship Id="rId13" Type="http://schemas.openxmlformats.org/officeDocument/2006/relationships/oleObject" Target="../embeddings/oleObject4.bin"/><Relationship Id="rId3" Type="http://schemas.openxmlformats.org/officeDocument/2006/relationships/notesSlide" Target="../notesSlides/notesSlide32.xml"/><Relationship Id="rId7" Type="http://schemas.openxmlformats.org/officeDocument/2006/relationships/oleObject" Target="../embeddings/oleObject2.bin"/><Relationship Id="rId12"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emf"/><Relationship Id="rId11" Type="http://schemas.openxmlformats.org/officeDocument/2006/relationships/package" Target="../embeddings/Feuille_de_calcul_Microsoft_Excel3.xlsx"/><Relationship Id="rId5" Type="http://schemas.openxmlformats.org/officeDocument/2006/relationships/package" Target="../embeddings/Feuille_de_calcul_Microsoft_Excel1.xlsx"/><Relationship Id="rId15" Type="http://schemas.openxmlformats.org/officeDocument/2006/relationships/image" Target="../media/image35.e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image" Target="../media/image33.emf"/><Relationship Id="rId14" Type="http://schemas.openxmlformats.org/officeDocument/2006/relationships/package" Target="../embeddings/Feuille_de_calcul_Microsoft_Excel4.xls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0.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1.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s>
</file>

<file path=ppt/slides/_rels/slide5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59.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70.PNG"/><Relationship Id="rId7" Type="http://schemas.openxmlformats.org/officeDocument/2006/relationships/image" Target="../media/image51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3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0.png"/></Relationships>
</file>

<file path=ppt/slides/_rels/slide6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0.png"/><Relationship Id="rId7" Type="http://schemas.openxmlformats.org/officeDocument/2006/relationships/image" Target="../media/image720.png"/><Relationship Id="rId2" Type="http://schemas.openxmlformats.org/officeDocument/2006/relationships/image" Target="../media/image671.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10" Type="http://schemas.openxmlformats.org/officeDocument/2006/relationships/image" Target="../media/image75.png"/><Relationship Id="rId4" Type="http://schemas.openxmlformats.org/officeDocument/2006/relationships/image" Target="../media/image690.png"/><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80.png"/><Relationship Id="rId7" Type="http://schemas.openxmlformats.org/officeDocument/2006/relationships/image" Target="../media/image720.png"/><Relationship Id="rId2"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00.png"/><Relationship Id="rId10" Type="http://schemas.openxmlformats.org/officeDocument/2006/relationships/image" Target="../media/image75.png"/><Relationship Id="rId4" Type="http://schemas.openxmlformats.org/officeDocument/2006/relationships/image" Target="../media/image690.png"/><Relationship Id="rId9"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EC328EC-1AC0-4A28-A153-3332344989BC}"/>
              </a:ext>
            </a:extLst>
          </p:cNvPr>
          <p:cNvSpPr>
            <a:spLocks noGrp="1"/>
          </p:cNvSpPr>
          <p:nvPr>
            <p:ph type="ctrTitle"/>
          </p:nvPr>
        </p:nvSpPr>
        <p:spPr>
          <a:xfrm>
            <a:off x="2558318" y="2133599"/>
            <a:ext cx="9034943" cy="1424609"/>
          </a:xfrm>
        </p:spPr>
        <p:txBody>
          <a:bodyPr>
            <a:normAutofit/>
          </a:bodyPr>
          <a:lstStyle/>
          <a:p>
            <a:pPr algn="ctr"/>
            <a:r>
              <a:rPr lang="fr-FR" sz="4000" b="1" dirty="0">
                <a:latin typeface="Calibri" panose="020F0502020204030204" pitchFamily="34" charset="0"/>
                <a:ea typeface="Arimo" panose="020B0604020202020204" pitchFamily="34" charset="0"/>
                <a:cs typeface="Calibri" panose="020F0502020204030204" pitchFamily="34" charset="0"/>
              </a:rPr>
              <a:t>Etat de l’art sur la segmentation automatique par Intelligence Artificielle</a:t>
            </a:r>
          </a:p>
        </p:txBody>
      </p:sp>
      <p:sp>
        <p:nvSpPr>
          <p:cNvPr id="5" name="Sous-titre 2">
            <a:extLst>
              <a:ext uri="{FF2B5EF4-FFF2-40B4-BE49-F238E27FC236}">
                <a16:creationId xmlns:a16="http://schemas.microsoft.com/office/drawing/2014/main" xmlns="" id="{641FC83D-FB37-412C-A021-44712CE3D9A2}"/>
              </a:ext>
            </a:extLst>
          </p:cNvPr>
          <p:cNvSpPr txBox="1">
            <a:spLocks/>
          </p:cNvSpPr>
          <p:nvPr/>
        </p:nvSpPr>
        <p:spPr>
          <a:xfrm>
            <a:off x="3460503" y="4111293"/>
            <a:ext cx="7766936" cy="847287"/>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fr-FR" sz="2400" dirty="0">
                <a:solidFill>
                  <a:schemeClr val="tx1">
                    <a:lumMod val="65000"/>
                    <a:lumOff val="35000"/>
                  </a:schemeClr>
                </a:solidFill>
                <a:latin typeface="Calibri" panose="020F0502020204030204" pitchFamily="34" charset="0"/>
                <a:cs typeface="Calibri" panose="020F0502020204030204" pitchFamily="34" charset="0"/>
              </a:rPr>
              <a:t>Lisa CORBAT, Thibault DELAVELLE, Florent MARIE</a:t>
            </a:r>
          </a:p>
        </p:txBody>
      </p:sp>
      <p:sp>
        <p:nvSpPr>
          <p:cNvPr id="11" name="Espace réservé du numéro de diapositive 10">
            <a:extLst>
              <a:ext uri="{FF2B5EF4-FFF2-40B4-BE49-F238E27FC236}">
                <a16:creationId xmlns:a16="http://schemas.microsoft.com/office/drawing/2014/main" xmlns="" id="{4271C603-A520-4C6A-B1A3-DD9609EAC4B6}"/>
              </a:ext>
            </a:extLst>
          </p:cNvPr>
          <p:cNvSpPr>
            <a:spLocks noGrp="1"/>
          </p:cNvSpPr>
          <p:nvPr>
            <p:ph type="sldNum" sz="quarter" idx="12"/>
          </p:nvPr>
        </p:nvSpPr>
        <p:spPr/>
        <p:txBody>
          <a:bodyPr/>
          <a:lstStyle/>
          <a:p>
            <a:fld id="{FEC07D1D-9040-46BE-96F9-BC33D0812D1B}" type="slidenum">
              <a:rPr lang="fr-FR" sz="2000" smtClean="0"/>
              <a:t>1</a:t>
            </a:fld>
            <a:endParaRPr lang="fr-FR" sz="2000"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2468" y="939337"/>
            <a:ext cx="1692881" cy="53913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34" y="-1318"/>
            <a:ext cx="1422062" cy="848417"/>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6746" y="352202"/>
            <a:ext cx="2486346" cy="80090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1302" y="5720236"/>
            <a:ext cx="2276380" cy="824775"/>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1705" y="177410"/>
            <a:ext cx="1191942" cy="1191942"/>
          </a:xfrm>
          <a:prstGeom prst="rect">
            <a:avLst/>
          </a:prstGeom>
        </p:spPr>
      </p:pic>
      <p:pic>
        <p:nvPicPr>
          <p:cNvPr id="12" name="Imag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8913" y="422890"/>
            <a:ext cx="2797833" cy="700982"/>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5241" y="167849"/>
            <a:ext cx="1466694" cy="1466694"/>
          </a:xfrm>
          <a:prstGeom prst="rect">
            <a:avLst/>
          </a:prstGeom>
        </p:spPr>
      </p:pic>
      <p:pic>
        <p:nvPicPr>
          <p:cNvPr id="16" name="Imag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3580" y="5388751"/>
            <a:ext cx="1491948" cy="1156260"/>
          </a:xfrm>
          <a:prstGeom prst="rect">
            <a:avLst/>
          </a:prstGeom>
        </p:spPr>
      </p:pic>
    </p:spTree>
    <p:extLst>
      <p:ext uri="{BB962C8B-B14F-4D97-AF65-F5344CB8AC3E}">
        <p14:creationId xmlns:p14="http://schemas.microsoft.com/office/powerpoint/2010/main" val="2838565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33976"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10</a:t>
            </a:fld>
            <a:endParaRPr lang="fr-FR" sz="2000" dirty="0"/>
          </a:p>
        </p:txBody>
      </p:sp>
      <p:sp>
        <p:nvSpPr>
          <p:cNvPr id="12" name="Espace réservé du contenu 6">
            <a:extLst>
              <a:ext uri="{FF2B5EF4-FFF2-40B4-BE49-F238E27FC236}">
                <a16:creationId xmlns:a16="http://schemas.microsoft.com/office/drawing/2014/main" xmlns="" id="{EC3B2686-FEE4-4BEC-BDCD-AE30CB68527C}"/>
              </a:ext>
            </a:extLst>
          </p:cNvPr>
          <p:cNvSpPr txBox="1">
            <a:spLocks/>
          </p:cNvSpPr>
          <p:nvPr/>
        </p:nvSpPr>
        <p:spPr>
          <a:xfrm>
            <a:off x="1484310" y="866163"/>
            <a:ext cx="9638802" cy="28100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200000"/>
              </a:lnSpc>
            </a:pPr>
            <a:r>
              <a:rPr lang="fr-FR" sz="2200" dirty="0" err="1"/>
              <a:t>SegNet</a:t>
            </a:r>
            <a:r>
              <a:rPr lang="fr-FR" sz="2200" dirty="0"/>
              <a:t> pour la segmentation multiple de scènes en temps réel [5]</a:t>
            </a:r>
          </a:p>
          <a:p>
            <a:pPr lvl="2">
              <a:lnSpc>
                <a:spcPct val="200000"/>
              </a:lnSpc>
              <a:buFont typeface="Courier New" panose="02070309020205020404" pitchFamily="49" charset="0"/>
              <a:buChar char="o"/>
            </a:pPr>
            <a:r>
              <a:rPr lang="fr-FR" dirty="0"/>
              <a:t>Entraînement le plus rapide mais les segmentations les moins précises</a:t>
            </a:r>
          </a:p>
        </p:txBody>
      </p:sp>
      <p:pic>
        <p:nvPicPr>
          <p:cNvPr id="7" name="Espace réservé du contenu 6">
            <a:extLst>
              <a:ext uri="{FF2B5EF4-FFF2-40B4-BE49-F238E27FC236}">
                <a16:creationId xmlns:a16="http://schemas.microsoft.com/office/drawing/2014/main" xmlns="" id="{AB0D22C0-EE45-4764-A565-65DA95938E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7278" y="3449759"/>
            <a:ext cx="8714692" cy="2489912"/>
          </a:xfrm>
        </p:spPr>
      </p:pic>
      <p:sp>
        <p:nvSpPr>
          <p:cNvPr id="8" name="ZoneTexte 7">
            <a:extLst>
              <a:ext uri="{FF2B5EF4-FFF2-40B4-BE49-F238E27FC236}">
                <a16:creationId xmlns:a16="http://schemas.microsoft.com/office/drawing/2014/main" xmlns="" id="{C0DE10E0-E455-4733-8EC2-405A0717B07C}"/>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1264316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42365"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11</a:t>
            </a:fld>
            <a:endParaRPr lang="fr-FR" sz="2000" dirty="0"/>
          </a:p>
        </p:txBody>
      </p:sp>
      <p:sp>
        <p:nvSpPr>
          <p:cNvPr id="12" name="Espace réservé du contenu 6">
            <a:extLst>
              <a:ext uri="{FF2B5EF4-FFF2-40B4-BE49-F238E27FC236}">
                <a16:creationId xmlns:a16="http://schemas.microsoft.com/office/drawing/2014/main" xmlns="" id="{EC3B2686-FEE4-4BEC-BDCD-AE30CB68527C}"/>
              </a:ext>
            </a:extLst>
          </p:cNvPr>
          <p:cNvSpPr txBox="1">
            <a:spLocks/>
          </p:cNvSpPr>
          <p:nvPr/>
        </p:nvSpPr>
        <p:spPr>
          <a:xfrm>
            <a:off x="1533643" y="263963"/>
            <a:ext cx="10109080" cy="28100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200000"/>
              </a:lnSpc>
            </a:pPr>
            <a:r>
              <a:rPr lang="fr-FR" sz="2200" dirty="0"/>
              <a:t>U-Net pour la segmentation de cellules microscopiques [6]</a:t>
            </a:r>
          </a:p>
          <a:p>
            <a:pPr lvl="2">
              <a:lnSpc>
                <a:spcPct val="200000"/>
              </a:lnSpc>
              <a:buFont typeface="Courier New" panose="02070309020205020404" pitchFamily="49" charset="0"/>
              <a:buChar char="o"/>
            </a:pPr>
            <a:r>
              <a:rPr lang="fr-FR" dirty="0"/>
              <a:t>Récupère de l’information à différents niveaux</a:t>
            </a:r>
          </a:p>
        </p:txBody>
      </p:sp>
      <p:pic>
        <p:nvPicPr>
          <p:cNvPr id="8" name="Espace réservé du contenu 7">
            <a:extLst>
              <a:ext uri="{FF2B5EF4-FFF2-40B4-BE49-F238E27FC236}">
                <a16:creationId xmlns:a16="http://schemas.microsoft.com/office/drawing/2014/main" xmlns="" id="{D96F0F81-E5FA-4A54-9A0D-A4D22AA08E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2430" y="2374901"/>
            <a:ext cx="5964893" cy="4238377"/>
          </a:xfrm>
        </p:spPr>
      </p:pic>
      <p:pic>
        <p:nvPicPr>
          <p:cNvPr id="10" name="Image 9">
            <a:extLst>
              <a:ext uri="{FF2B5EF4-FFF2-40B4-BE49-F238E27FC236}">
                <a16:creationId xmlns:a16="http://schemas.microsoft.com/office/drawing/2014/main" xmlns="" id="{EEC0FC8C-3FC6-4F3F-8FCE-6AF320C0A54E}"/>
              </a:ext>
            </a:extLst>
          </p:cNvPr>
          <p:cNvPicPr>
            <a:picLocks noChangeAspect="1"/>
          </p:cNvPicPr>
          <p:nvPr/>
        </p:nvPicPr>
        <p:blipFill>
          <a:blip r:embed="rId4"/>
          <a:stretch>
            <a:fillRect/>
          </a:stretch>
        </p:blipFill>
        <p:spPr>
          <a:xfrm>
            <a:off x="694443" y="4552711"/>
            <a:ext cx="4454404" cy="1959451"/>
          </a:xfrm>
          <a:prstGeom prst="rect">
            <a:avLst/>
          </a:prstGeom>
        </p:spPr>
      </p:pic>
      <p:sp>
        <p:nvSpPr>
          <p:cNvPr id="11" name="Espace réservé du contenu 6">
            <a:extLst>
              <a:ext uri="{FF2B5EF4-FFF2-40B4-BE49-F238E27FC236}">
                <a16:creationId xmlns:a16="http://schemas.microsoft.com/office/drawing/2014/main" xmlns="" id="{EF9329BD-A654-496B-A734-312996BEF023}"/>
              </a:ext>
            </a:extLst>
          </p:cNvPr>
          <p:cNvSpPr txBox="1">
            <a:spLocks/>
          </p:cNvSpPr>
          <p:nvPr/>
        </p:nvSpPr>
        <p:spPr>
          <a:xfrm>
            <a:off x="310007" y="2247901"/>
            <a:ext cx="4966207" cy="248929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2">
              <a:buFont typeface="Courier New" panose="02070309020205020404" pitchFamily="49" charset="0"/>
              <a:buChar char="o"/>
            </a:pPr>
            <a:r>
              <a:rPr lang="fr-FR" dirty="0"/>
              <a:t>Réseau plus petit et donc plus rapide</a:t>
            </a:r>
          </a:p>
          <a:p>
            <a:pPr lvl="2">
              <a:buFont typeface="Courier New" panose="02070309020205020404" pitchFamily="49" charset="0"/>
              <a:buChar char="o"/>
            </a:pPr>
            <a:r>
              <a:rPr lang="fr-FR" dirty="0"/>
              <a:t>Segmentations précises de cellules	</a:t>
            </a:r>
          </a:p>
        </p:txBody>
      </p:sp>
      <p:sp>
        <p:nvSpPr>
          <p:cNvPr id="13" name="ZoneTexte 12">
            <a:extLst>
              <a:ext uri="{FF2B5EF4-FFF2-40B4-BE49-F238E27FC236}">
                <a16:creationId xmlns:a16="http://schemas.microsoft.com/office/drawing/2014/main" xmlns="" id="{77095108-20EB-4B89-93B7-BF6BC7051B1B}"/>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10008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42365"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12</a:t>
            </a:fld>
            <a:endParaRPr lang="fr-FR" sz="2000" dirty="0"/>
          </a:p>
        </p:txBody>
      </p:sp>
      <p:sp>
        <p:nvSpPr>
          <p:cNvPr id="12" name="Espace réservé du contenu 6">
            <a:extLst>
              <a:ext uri="{FF2B5EF4-FFF2-40B4-BE49-F238E27FC236}">
                <a16:creationId xmlns:a16="http://schemas.microsoft.com/office/drawing/2014/main" xmlns="" id="{EC3B2686-FEE4-4BEC-BDCD-AE30CB68527C}"/>
              </a:ext>
            </a:extLst>
          </p:cNvPr>
          <p:cNvSpPr txBox="1">
            <a:spLocks/>
          </p:cNvSpPr>
          <p:nvPr/>
        </p:nvSpPr>
        <p:spPr>
          <a:xfrm>
            <a:off x="1418995" y="433081"/>
            <a:ext cx="9021959" cy="28100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endParaRPr lang="fr-FR" dirty="0"/>
          </a:p>
        </p:txBody>
      </p:sp>
      <p:sp>
        <p:nvSpPr>
          <p:cNvPr id="5" name="Espace réservé du contenu 4">
            <a:extLst>
              <a:ext uri="{FF2B5EF4-FFF2-40B4-BE49-F238E27FC236}">
                <a16:creationId xmlns:a16="http://schemas.microsoft.com/office/drawing/2014/main" xmlns="" id="{A71C5C56-5016-403C-B63C-308F073BB53E}"/>
              </a:ext>
            </a:extLst>
          </p:cNvPr>
          <p:cNvSpPr>
            <a:spLocks noGrp="1"/>
          </p:cNvSpPr>
          <p:nvPr>
            <p:ph idx="1"/>
          </p:nvPr>
        </p:nvSpPr>
        <p:spPr>
          <a:xfrm>
            <a:off x="1601756" y="855262"/>
            <a:ext cx="5526832" cy="887964"/>
          </a:xfrm>
        </p:spPr>
        <p:txBody>
          <a:bodyPr/>
          <a:lstStyle/>
          <a:p>
            <a:r>
              <a:rPr lang="fr-FR" dirty="0"/>
              <a:t>Comparatif</a:t>
            </a:r>
          </a:p>
        </p:txBody>
      </p:sp>
      <p:sp>
        <p:nvSpPr>
          <p:cNvPr id="11" name="Espace réservé du contenu 4">
            <a:extLst>
              <a:ext uri="{FF2B5EF4-FFF2-40B4-BE49-F238E27FC236}">
                <a16:creationId xmlns:a16="http://schemas.microsoft.com/office/drawing/2014/main" xmlns="" id="{8334AA0D-0149-4B2E-A83C-4126D83A609A}"/>
              </a:ext>
            </a:extLst>
          </p:cNvPr>
          <p:cNvSpPr txBox="1">
            <a:spLocks/>
          </p:cNvSpPr>
          <p:nvPr/>
        </p:nvSpPr>
        <p:spPr>
          <a:xfrm>
            <a:off x="6389662" y="1743226"/>
            <a:ext cx="5113361" cy="499788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2">
              <a:lnSpc>
                <a:spcPct val="150000"/>
              </a:lnSpc>
              <a:buFont typeface="Courier New" panose="02070309020205020404" pitchFamily="49" charset="0"/>
              <a:buChar char="o"/>
            </a:pPr>
            <a:r>
              <a:rPr lang="fr-FR" dirty="0"/>
              <a:t>Implémentation avec la librairie </a:t>
            </a:r>
            <a:r>
              <a:rPr lang="fr-FR" dirty="0" err="1"/>
              <a:t>Caffe</a:t>
            </a:r>
            <a:endParaRPr lang="fr-FR" dirty="0"/>
          </a:p>
          <a:p>
            <a:pPr lvl="2">
              <a:lnSpc>
                <a:spcPct val="150000"/>
              </a:lnSpc>
              <a:buFont typeface="Courier New" panose="02070309020205020404" pitchFamily="49" charset="0"/>
              <a:buChar char="o"/>
            </a:pPr>
            <a:r>
              <a:rPr lang="fr-FR" dirty="0"/>
              <a:t>Cartes graphiques puissantes</a:t>
            </a:r>
          </a:p>
          <a:p>
            <a:pPr lvl="2">
              <a:lnSpc>
                <a:spcPct val="150000"/>
              </a:lnSpc>
              <a:buFont typeface="Courier New" panose="02070309020205020404" pitchFamily="49" charset="0"/>
              <a:buChar char="o"/>
            </a:pPr>
            <a:r>
              <a:rPr lang="fr-FR" dirty="0" err="1"/>
              <a:t>DeconvNet</a:t>
            </a:r>
            <a:r>
              <a:rPr lang="fr-FR" dirty="0"/>
              <a:t> réalise des segmentations précises mais entraînement lourd</a:t>
            </a:r>
          </a:p>
          <a:p>
            <a:pPr lvl="2">
              <a:lnSpc>
                <a:spcPct val="150000"/>
              </a:lnSpc>
              <a:buFont typeface="Courier New" panose="02070309020205020404" pitchFamily="49" charset="0"/>
              <a:buChar char="o"/>
            </a:pPr>
            <a:r>
              <a:rPr lang="fr-FR" dirty="0" err="1"/>
              <a:t>SegNet</a:t>
            </a:r>
            <a:r>
              <a:rPr lang="fr-FR" dirty="0"/>
              <a:t> réalise des segmentations rapides mais non précises</a:t>
            </a:r>
          </a:p>
          <a:p>
            <a:pPr lvl="2">
              <a:lnSpc>
                <a:spcPct val="150000"/>
              </a:lnSpc>
              <a:buFont typeface="Courier New" panose="02070309020205020404" pitchFamily="49" charset="0"/>
              <a:buChar char="o"/>
            </a:pPr>
            <a:r>
              <a:rPr lang="fr-FR" dirty="0"/>
              <a:t>U-Net réalise des segmentations rapides et précises </a:t>
            </a:r>
          </a:p>
          <a:p>
            <a:pPr lvl="2">
              <a:lnSpc>
                <a:spcPct val="150000"/>
              </a:lnSpc>
              <a:buFont typeface="Courier New" panose="02070309020205020404" pitchFamily="49" charset="0"/>
              <a:buChar char="o"/>
            </a:pPr>
            <a:endParaRPr lang="fr-FR" dirty="0"/>
          </a:p>
        </p:txBody>
      </p:sp>
      <p:graphicFrame>
        <p:nvGraphicFramePr>
          <p:cNvPr id="13" name="Tableau 12">
            <a:extLst>
              <a:ext uri="{FF2B5EF4-FFF2-40B4-BE49-F238E27FC236}">
                <a16:creationId xmlns:a16="http://schemas.microsoft.com/office/drawing/2014/main" xmlns="" id="{CD127134-CB45-480D-B4BA-9316474B9A7E}"/>
              </a:ext>
            </a:extLst>
          </p:cNvPr>
          <p:cNvGraphicFramePr>
            <a:graphicFrameLocks noGrp="1"/>
          </p:cNvGraphicFramePr>
          <p:nvPr>
            <p:extLst/>
          </p:nvPr>
        </p:nvGraphicFramePr>
        <p:xfrm>
          <a:off x="622760" y="2203898"/>
          <a:ext cx="6492483" cy="3985055"/>
        </p:xfrm>
        <a:graphic>
          <a:graphicData uri="http://schemas.openxmlformats.org/drawingml/2006/table">
            <a:tbl>
              <a:tblPr/>
              <a:tblGrid>
                <a:gridCol w="1207903">
                  <a:extLst>
                    <a:ext uri="{9D8B030D-6E8A-4147-A177-3AD203B41FA5}">
                      <a16:colId xmlns:a16="http://schemas.microsoft.com/office/drawing/2014/main" xmlns="" val="1509495859"/>
                    </a:ext>
                  </a:extLst>
                </a:gridCol>
                <a:gridCol w="1295319">
                  <a:extLst>
                    <a:ext uri="{9D8B030D-6E8A-4147-A177-3AD203B41FA5}">
                      <a16:colId xmlns:a16="http://schemas.microsoft.com/office/drawing/2014/main" xmlns="" val="2175234938"/>
                    </a:ext>
                  </a:extLst>
                </a:gridCol>
                <a:gridCol w="850301">
                  <a:extLst>
                    <a:ext uri="{9D8B030D-6E8A-4147-A177-3AD203B41FA5}">
                      <a16:colId xmlns:a16="http://schemas.microsoft.com/office/drawing/2014/main" xmlns="" val="355692416"/>
                    </a:ext>
                  </a:extLst>
                </a:gridCol>
                <a:gridCol w="1247638">
                  <a:extLst>
                    <a:ext uri="{9D8B030D-6E8A-4147-A177-3AD203B41FA5}">
                      <a16:colId xmlns:a16="http://schemas.microsoft.com/office/drawing/2014/main" xmlns="" val="1236801838"/>
                    </a:ext>
                  </a:extLst>
                </a:gridCol>
                <a:gridCol w="1891322">
                  <a:extLst>
                    <a:ext uri="{9D8B030D-6E8A-4147-A177-3AD203B41FA5}">
                      <a16:colId xmlns:a16="http://schemas.microsoft.com/office/drawing/2014/main" xmlns="" val="2428288391"/>
                    </a:ext>
                  </a:extLst>
                </a:gridCol>
              </a:tblGrid>
              <a:tr h="581537">
                <a:tc>
                  <a:txBody>
                    <a:bodyPr/>
                    <a:lstStyle/>
                    <a:p>
                      <a:pPr algn="ctr"/>
                      <a:r>
                        <a:rPr lang="fr-FR" sz="1200" b="1" dirty="0">
                          <a:effectLst/>
                          <a:latin typeface="Arial" panose="020B0604020202020204" pitchFamily="34" charset="0"/>
                        </a:rPr>
                        <a:t>Méthodes</a:t>
                      </a:r>
                      <a:endParaRPr lang="fr-FR" sz="1200" dirty="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b="1">
                          <a:effectLst/>
                          <a:latin typeface="Arial" panose="020B0604020202020204" pitchFamily="34" charset="0"/>
                        </a:rPr>
                        <a:t>Auteurs</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b="1">
                          <a:effectLst/>
                          <a:latin typeface="Arial" panose="020B0604020202020204" pitchFamily="34" charset="0"/>
                        </a:rPr>
                        <a:t>Langage</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b="1">
                          <a:effectLst/>
                          <a:latin typeface="Arial" panose="020B0604020202020204" pitchFamily="34" charset="0"/>
                        </a:rPr>
                        <a:t>Matériels</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b="1">
                          <a:effectLst/>
                          <a:latin typeface="Arial" panose="020B0604020202020204" pitchFamily="34" charset="0"/>
                        </a:rPr>
                        <a:t>Résultats</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xmlns="" val="1937147745"/>
                  </a:ext>
                </a:extLst>
              </a:tr>
              <a:tr h="645507">
                <a:tc>
                  <a:txBody>
                    <a:bodyPr/>
                    <a:lstStyle/>
                    <a:p>
                      <a:pPr algn="ctr"/>
                      <a:r>
                        <a:rPr lang="fr-FR" sz="1200" b="1">
                          <a:effectLst/>
                          <a:latin typeface="Arial" panose="020B0604020202020204" pitchFamily="34" charset="0"/>
                        </a:rPr>
                        <a:t>FCN</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a:effectLst/>
                          <a:latin typeface="Arial" panose="020B0604020202020204" pitchFamily="34" charset="0"/>
                        </a:rPr>
                        <a:t>E. Shelhamer et al. </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Caffe</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NVIDIA TESLA k40c</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en-US" sz="1200">
                          <a:effectLst/>
                          <a:latin typeface="Arial" panose="020B0604020202020204" pitchFamily="34" charset="0"/>
                        </a:rPr>
                        <a:t>62.2% mean IU PASCAL VOC 2012</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3951640"/>
                  </a:ext>
                </a:extLst>
              </a:tr>
              <a:tr h="675861">
                <a:tc>
                  <a:txBody>
                    <a:bodyPr/>
                    <a:lstStyle/>
                    <a:p>
                      <a:pPr algn="ctr"/>
                      <a:r>
                        <a:rPr lang="fr-FR" sz="1200" b="1">
                          <a:effectLst/>
                          <a:latin typeface="Arial" panose="020B0604020202020204" pitchFamily="34" charset="0"/>
                        </a:rPr>
                        <a:t>DeconvNet</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a:effectLst/>
                          <a:latin typeface="Arial" panose="020B0604020202020204" pitchFamily="34" charset="0"/>
                        </a:rPr>
                        <a:t>H. Noh et al.</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dirty="0" err="1">
                          <a:effectLst/>
                          <a:latin typeface="Arial" panose="020B0604020202020204" pitchFamily="34" charset="0"/>
                        </a:rPr>
                        <a:t>Caffe</a:t>
                      </a:r>
                      <a:endParaRPr lang="fr-FR" sz="1200" dirty="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dirty="0">
                          <a:effectLst/>
                          <a:latin typeface="Arial" panose="020B0604020202020204" pitchFamily="34" charset="0"/>
                        </a:rPr>
                        <a:t>NVIDIA GTX Titan X GPU</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en-US" sz="1200">
                          <a:effectLst/>
                          <a:latin typeface="Arial" panose="020B0604020202020204" pitchFamily="34" charset="0"/>
                        </a:rPr>
                        <a:t>72.5% mean IU PASCAL VOC 2012</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2509380000"/>
                  </a:ext>
                </a:extLst>
              </a:tr>
              <a:tr h="715617">
                <a:tc>
                  <a:txBody>
                    <a:bodyPr/>
                    <a:lstStyle/>
                    <a:p>
                      <a:pPr algn="ctr"/>
                      <a:r>
                        <a:rPr lang="fr-FR" sz="1200" b="1">
                          <a:effectLst/>
                          <a:latin typeface="Arial" panose="020B0604020202020204" pitchFamily="34" charset="0"/>
                        </a:rPr>
                        <a:t>DecoupledNet</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a:effectLst/>
                          <a:latin typeface="Arial" panose="020B0604020202020204" pitchFamily="34" charset="0"/>
                        </a:rPr>
                        <a:t>S. Hong et al.</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dirty="0" err="1">
                          <a:effectLst/>
                          <a:latin typeface="Arial" panose="020B0604020202020204" pitchFamily="34" charset="0"/>
                        </a:rPr>
                        <a:t>Caffe</a:t>
                      </a:r>
                      <a:endParaRPr lang="fr-FR" sz="1200" dirty="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NVIDIA GTX Titan X GPU</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en-US" sz="1200">
                          <a:effectLst/>
                          <a:latin typeface="Arial" panose="020B0604020202020204" pitchFamily="34" charset="0"/>
                        </a:rPr>
                        <a:t>66.6% mean IU PASCAL VOC 2012</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466811233"/>
                  </a:ext>
                </a:extLst>
              </a:tr>
              <a:tr h="649357">
                <a:tc>
                  <a:txBody>
                    <a:bodyPr/>
                    <a:lstStyle/>
                    <a:p>
                      <a:pPr algn="ctr"/>
                      <a:r>
                        <a:rPr lang="fr-FR" sz="1200" b="1">
                          <a:effectLst/>
                          <a:latin typeface="Arial" panose="020B0604020202020204" pitchFamily="34" charset="0"/>
                        </a:rPr>
                        <a:t>SegNet</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a:effectLst/>
                          <a:latin typeface="Arial" panose="020B0604020202020204" pitchFamily="34" charset="0"/>
                        </a:rPr>
                        <a:t>V. Badrinaryanan et al.</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Caffe</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NVIDIA GTX Titan GPU</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60.1% mean IU CamVid</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40208012"/>
                  </a:ext>
                </a:extLst>
              </a:tr>
              <a:tr h="717176">
                <a:tc>
                  <a:txBody>
                    <a:bodyPr/>
                    <a:lstStyle/>
                    <a:p>
                      <a:pPr algn="ctr"/>
                      <a:r>
                        <a:rPr lang="fr-FR" sz="1200" b="1">
                          <a:effectLst/>
                          <a:latin typeface="Arial" panose="020B0604020202020204" pitchFamily="34" charset="0"/>
                        </a:rPr>
                        <a:t>U-Net</a:t>
                      </a:r>
                      <a:endParaRPr lang="fr-FR" sz="1200">
                        <a:effectLst/>
                        <a:latin typeface="Arial" panose="020B0604020202020204" pitchFamily="34" charset="0"/>
                      </a:endParaRP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CCC"/>
                    </a:solidFill>
                  </a:tcPr>
                </a:tc>
                <a:tc>
                  <a:txBody>
                    <a:bodyPr/>
                    <a:lstStyle/>
                    <a:p>
                      <a:pPr algn="ctr"/>
                      <a:r>
                        <a:rPr lang="fr-FR" sz="1200">
                          <a:effectLst/>
                          <a:latin typeface="Arial" panose="020B0604020202020204" pitchFamily="34" charset="0"/>
                        </a:rPr>
                        <a:t>O. Ronneberger et al.</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Caffe</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fr-FR" sz="1200">
                          <a:effectLst/>
                          <a:latin typeface="Arial" panose="020B0604020202020204" pitchFamily="34" charset="0"/>
                        </a:rPr>
                        <a:t>NVIDIA GTX Titan GPU</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latin typeface="Arial" panose="020B0604020202020204" pitchFamily="34" charset="0"/>
                        </a:rPr>
                        <a:t>92.0% mean IU Phc-U373 77.5% mean IU DIC-HeLa</a:t>
                      </a:r>
                    </a:p>
                  </a:txBody>
                  <a:tcPr marL="61259" marR="61259" marT="30629" marB="30629"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4116262818"/>
                  </a:ext>
                </a:extLst>
              </a:tr>
            </a:tbl>
          </a:graphicData>
        </a:graphic>
      </p:graphicFrame>
      <p:sp>
        <p:nvSpPr>
          <p:cNvPr id="9" name="ZoneTexte 8">
            <a:extLst>
              <a:ext uri="{FF2B5EF4-FFF2-40B4-BE49-F238E27FC236}">
                <a16:creationId xmlns:a16="http://schemas.microsoft.com/office/drawing/2014/main" xmlns="" id="{6D4E1A10-5887-44E3-99E4-DB01F6F0179F}"/>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3207098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706773"/>
          </a:xfrm>
        </p:spPr>
        <p:txBody>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484310" y="2063692"/>
            <a:ext cx="10018713" cy="3727508"/>
          </a:xfrm>
        </p:spPr>
        <p:txBody>
          <a:bodyPr>
            <a:normAutofit/>
          </a:bodyPr>
          <a:lstStyle/>
          <a:p>
            <a:pPr marL="0" indent="0">
              <a:lnSpc>
                <a:spcPct val="150000"/>
              </a:lnSpc>
              <a:buNone/>
            </a:pPr>
            <a:r>
              <a:rPr lang="fr-FR" dirty="0">
                <a:solidFill>
                  <a:schemeClr val="tx2">
                    <a:lumMod val="50000"/>
                    <a:lumOff val="50000"/>
                  </a:schemeClr>
                </a:solidFill>
              </a:rPr>
              <a:t>État de l’art</a:t>
            </a:r>
          </a:p>
          <a:p>
            <a:pPr marL="0" indent="0">
              <a:lnSpc>
                <a:spcPct val="150000"/>
              </a:lnSpc>
              <a:buNone/>
            </a:pPr>
            <a:r>
              <a:rPr lang="fr-FR" dirty="0"/>
              <a:t>1</a:t>
            </a:r>
            <a:r>
              <a:rPr lang="fr-FR" baseline="30000" dirty="0"/>
              <a:t>ers</a:t>
            </a:r>
            <a:r>
              <a:rPr lang="fr-FR" dirty="0"/>
              <a:t> tests</a:t>
            </a:r>
          </a:p>
          <a:p>
            <a:pPr marL="0" indent="0">
              <a:lnSpc>
                <a:spcPct val="150000"/>
              </a:lnSpc>
              <a:buNone/>
            </a:pPr>
            <a:r>
              <a:rPr lang="fr-FR" dirty="0"/>
              <a:t>	Modalités d’implémentation</a:t>
            </a:r>
          </a:p>
          <a:p>
            <a:pPr marL="0" indent="0">
              <a:lnSpc>
                <a:spcPct val="150000"/>
              </a:lnSpc>
              <a:buNone/>
            </a:pPr>
            <a:r>
              <a:rPr lang="fr-FR" dirty="0"/>
              <a:t>	Résultats</a:t>
            </a:r>
          </a:p>
          <a:p>
            <a:pPr marL="0" indent="0">
              <a:lnSpc>
                <a:spcPct val="150000"/>
              </a:lnSpc>
              <a:buNone/>
            </a:pPr>
            <a:r>
              <a:rPr lang="fr-FR" dirty="0">
                <a:solidFill>
                  <a:schemeClr val="tx2">
                    <a:lumMod val="50000"/>
                    <a:lumOff val="50000"/>
                  </a:schemeClr>
                </a:solidFill>
              </a:rPr>
              <a:t>Conclusion et perspectives</a:t>
            </a:r>
          </a:p>
          <a:p>
            <a:pPr>
              <a:lnSpc>
                <a:spcPct val="150000"/>
              </a:lnSpc>
            </a:pPr>
            <a:endParaRPr lang="fr-FR" dirty="0"/>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13</a:t>
            </a:fld>
            <a:endParaRPr lang="fr-FR" sz="2000" dirty="0"/>
          </a:p>
        </p:txBody>
      </p:sp>
    </p:spTree>
    <p:extLst>
      <p:ext uri="{BB962C8B-B14F-4D97-AF65-F5344CB8AC3E}">
        <p14:creationId xmlns:p14="http://schemas.microsoft.com/office/powerpoint/2010/main" val="149638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Modalités d’implémentation</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1" y="250782"/>
            <a:ext cx="9467546" cy="4320836"/>
          </a:xfrm>
        </p:spPr>
        <p:txBody>
          <a:bodyPr>
            <a:normAutofit/>
          </a:bodyPr>
          <a:lstStyle/>
          <a:p>
            <a:pPr algn="just">
              <a:lnSpc>
                <a:spcPct val="200000"/>
              </a:lnSpc>
            </a:pPr>
            <a:r>
              <a:rPr lang="fr-FR" dirty="0"/>
              <a:t>Entraînement </a:t>
            </a:r>
          </a:p>
          <a:p>
            <a:pPr lvl="1" algn="just">
              <a:lnSpc>
                <a:spcPct val="200000"/>
              </a:lnSpc>
              <a:buFont typeface="Courier New" panose="02070309020205020404" pitchFamily="49" charset="0"/>
              <a:buChar char="o"/>
            </a:pPr>
            <a:r>
              <a:rPr lang="fr-FR" sz="1800" dirty="0"/>
              <a:t>Utilisation des paramètres pré-entraînés de FCN avec la base d’apprentissage PASCAL VOC 2012 [7] </a:t>
            </a:r>
          </a:p>
          <a:p>
            <a:pPr lvl="1" algn="just">
              <a:lnSpc>
                <a:spcPct val="200000"/>
              </a:lnSpc>
              <a:buFont typeface="Courier New" panose="02070309020205020404" pitchFamily="49" charset="0"/>
              <a:buChar char="o"/>
            </a:pPr>
            <a:r>
              <a:rPr lang="fr-FR" sz="1800" dirty="0"/>
              <a:t>Entraînement sur une base d’apprentissage de 12 images et une base de test de 6 images (d’un même patient)</a:t>
            </a:r>
          </a:p>
          <a:p>
            <a:pPr lvl="1" algn="just">
              <a:lnSpc>
                <a:spcPct val="200000"/>
              </a:lnSpc>
              <a:buFont typeface="Courier New" panose="02070309020205020404" pitchFamily="49" charset="0"/>
              <a:buChar char="o"/>
            </a:pPr>
            <a:r>
              <a:rPr lang="fr-FR" sz="1800" dirty="0"/>
              <a:t>Entraînement sur les images scanner d’origines + images scanner prétraitées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729681"/>
            <a:ext cx="551167" cy="502575"/>
          </a:xfrm>
        </p:spPr>
        <p:txBody>
          <a:bodyPr/>
          <a:lstStyle/>
          <a:p>
            <a:fld id="{FEC07D1D-9040-46BE-96F9-BC33D0812D1B}" type="slidenum">
              <a:rPr lang="fr-FR" sz="2000" smtClean="0"/>
              <a:t>14</a:t>
            </a:fld>
            <a:endParaRPr lang="fr-FR" sz="2000" dirty="0"/>
          </a:p>
        </p:txBody>
      </p:sp>
      <p:sp>
        <p:nvSpPr>
          <p:cNvPr id="10" name="ZoneTexte 9">
            <a:extLst>
              <a:ext uri="{FF2B5EF4-FFF2-40B4-BE49-F238E27FC236}">
                <a16:creationId xmlns:a16="http://schemas.microsoft.com/office/drawing/2014/main" xmlns="" id="{EA042B58-53C6-45D9-B36F-C035069ED6A4}"/>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pic>
        <p:nvPicPr>
          <p:cNvPr id="6" name="Image 5">
            <a:extLst>
              <a:ext uri="{FF2B5EF4-FFF2-40B4-BE49-F238E27FC236}">
                <a16:creationId xmlns:a16="http://schemas.microsoft.com/office/drawing/2014/main" xmlns="" id="{1FD38867-A67B-4FE0-B6FF-BC12B777B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9667" y="4430179"/>
            <a:ext cx="5656005" cy="2302802"/>
          </a:xfrm>
          <a:prstGeom prst="rect">
            <a:avLst/>
          </a:prstGeom>
        </p:spPr>
      </p:pic>
    </p:spTree>
    <p:extLst>
      <p:ext uri="{BB962C8B-B14F-4D97-AF65-F5344CB8AC3E}">
        <p14:creationId xmlns:p14="http://schemas.microsoft.com/office/powerpoint/2010/main" val="407319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Modalités d’implémentation</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0" y="-337905"/>
            <a:ext cx="8972296" cy="5469691"/>
          </a:xfrm>
        </p:spPr>
        <p:txBody>
          <a:bodyPr>
            <a:normAutofit/>
          </a:bodyPr>
          <a:lstStyle/>
          <a:p>
            <a:pPr algn="just">
              <a:lnSpc>
                <a:spcPct val="150000"/>
              </a:lnSpc>
            </a:pPr>
            <a:r>
              <a:rPr lang="fr-FR" dirty="0"/>
              <a:t>Les mesures de similarité</a:t>
            </a:r>
          </a:p>
          <a:p>
            <a:pPr lvl="1" algn="just">
              <a:lnSpc>
                <a:spcPct val="150000"/>
              </a:lnSpc>
              <a:buFont typeface="Courier New" panose="02070309020205020404" pitchFamily="49" charset="0"/>
              <a:buChar char="o"/>
            </a:pPr>
            <a:r>
              <a:rPr lang="fr-FR" sz="1800" dirty="0"/>
              <a:t>Le </a:t>
            </a:r>
            <a:r>
              <a:rPr lang="fr-FR" sz="1800" dirty="0" err="1"/>
              <a:t>Dice</a:t>
            </a:r>
            <a:r>
              <a:rPr lang="fr-FR" sz="1800" dirty="0"/>
              <a:t> pour le milieu médical  </a:t>
            </a:r>
          </a:p>
          <a:p>
            <a:pPr marL="457200" lvl="1" indent="0" algn="just">
              <a:lnSpc>
                <a:spcPct val="150000"/>
              </a:lnSpc>
              <a:buNone/>
            </a:pPr>
            <a:endParaRPr lang="fr-FR" dirty="0"/>
          </a:p>
          <a:p>
            <a:pPr lvl="1" algn="just">
              <a:lnSpc>
                <a:spcPct val="150000"/>
              </a:lnSpc>
              <a:buFont typeface="Courier New" panose="02070309020205020404" pitchFamily="49" charset="0"/>
              <a:buChar char="o"/>
            </a:pPr>
            <a:endParaRPr lang="fr-FR" dirty="0"/>
          </a:p>
          <a:p>
            <a:pPr lvl="1" algn="just">
              <a:lnSpc>
                <a:spcPct val="150000"/>
              </a:lnSpc>
              <a:buFont typeface="Courier New" panose="02070309020205020404" pitchFamily="49" charset="0"/>
              <a:buChar char="o"/>
            </a:pPr>
            <a:r>
              <a:rPr lang="fr-FR" sz="1800" dirty="0"/>
              <a:t>IU (Intersection over Union) pour le traitement d’images par intelligence artificielle</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729681"/>
            <a:ext cx="551167" cy="502575"/>
          </a:xfrm>
        </p:spPr>
        <p:txBody>
          <a:bodyPr/>
          <a:lstStyle/>
          <a:p>
            <a:fld id="{FEC07D1D-9040-46BE-96F9-BC33D0812D1B}" type="slidenum">
              <a:rPr lang="fr-FR" sz="2000" smtClean="0"/>
              <a:t>15</a:t>
            </a:fld>
            <a:endParaRPr lang="fr-FR" sz="2000" dirty="0"/>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xmlns="" id="{4BB88B68-01C4-45E4-A91A-42DEE389F0E8}"/>
                  </a:ext>
                </a:extLst>
              </p:cNvPr>
              <p:cNvSpPr txBox="1"/>
              <p:nvPr/>
            </p:nvSpPr>
            <p:spPr>
              <a:xfrm>
                <a:off x="2802192" y="2476821"/>
                <a:ext cx="2015613" cy="486993"/>
              </a:xfrm>
              <a:prstGeom prst="rect">
                <a:avLst/>
              </a:prstGeom>
              <a:noFill/>
            </p:spPr>
            <p:txBody>
              <a:bodyPr wrap="square" lIns="0" tIns="0" rIns="0" bIns="0" rtlCol="0">
                <a:spAutoFit/>
              </a:bodyPr>
              <a:lstStyle/>
              <a:p>
                <a:r>
                  <a:rPr lang="fr-FR" sz="2000" b="0" dirty="0"/>
                  <a:t>Dice </a:t>
                </a:r>
                <a14:m>
                  <m:oMath xmlns:m="http://schemas.openxmlformats.org/officeDocument/2006/math">
                    <m:r>
                      <a:rPr lang="fr-FR" sz="2000" b="0" i="1" smtClean="0">
                        <a:latin typeface="Cambria Math" panose="02040503050406030204" pitchFamily="18" charset="0"/>
                      </a:rPr>
                      <m:t>= </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2∗|</m:t>
                        </m:r>
                        <m:r>
                          <a:rPr lang="fr-FR" sz="2000" b="0" i="1" smtClean="0">
                            <a:latin typeface="Cambria Math" panose="02040503050406030204" pitchFamily="18" charset="0"/>
                          </a:rPr>
                          <m:t>𝑋</m:t>
                        </m:r>
                        <m:r>
                          <a:rPr lang="fr-FR" sz="2000" b="0" i="1" smtClean="0">
                            <a:latin typeface="Cambria Math" panose="02040503050406030204" pitchFamily="18" charset="0"/>
                          </a:rPr>
                          <m:t> ∩ </m:t>
                        </m:r>
                        <m:r>
                          <a:rPr lang="fr-FR" sz="2000" b="0" i="1" smtClean="0">
                            <a:latin typeface="Cambria Math" panose="02040503050406030204" pitchFamily="18" charset="0"/>
                          </a:rPr>
                          <m:t>𝑌</m:t>
                        </m:r>
                        <m:r>
                          <a:rPr lang="fr-FR" sz="2000" b="0" i="1" smtClean="0">
                            <a:latin typeface="Cambria Math" panose="02040503050406030204" pitchFamily="18" charset="0"/>
                          </a:rPr>
                          <m:t>|</m:t>
                        </m:r>
                      </m:num>
                      <m:den>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𝑋</m:t>
                            </m:r>
                          </m:e>
                        </m:d>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den>
                    </m:f>
                  </m:oMath>
                </a14:m>
                <a:endParaRPr lang="fr-FR" sz="2000" dirty="0"/>
              </a:p>
            </p:txBody>
          </p:sp>
        </mc:Choice>
        <mc:Fallback xmlns="">
          <p:sp>
            <p:nvSpPr>
              <p:cNvPr id="5" name="ZoneTexte 4">
                <a:extLst>
                  <a:ext uri="{FF2B5EF4-FFF2-40B4-BE49-F238E27FC236}">
                    <a16:creationId xmlns:a16="http://schemas.microsoft.com/office/drawing/2014/main" id="{4BB88B68-01C4-45E4-A91A-42DEE389F0E8}"/>
                  </a:ext>
                </a:extLst>
              </p:cNvPr>
              <p:cNvSpPr txBox="1">
                <a:spLocks noRot="1" noChangeAspect="1" noMove="1" noResize="1" noEditPoints="1" noAdjustHandles="1" noChangeArrowheads="1" noChangeShapeType="1" noTextEdit="1"/>
              </p:cNvSpPr>
              <p:nvPr/>
            </p:nvSpPr>
            <p:spPr>
              <a:xfrm>
                <a:off x="2802192" y="2476821"/>
                <a:ext cx="2015613" cy="486993"/>
              </a:xfrm>
              <a:prstGeom prst="rect">
                <a:avLst/>
              </a:prstGeom>
              <a:blipFill>
                <a:blip r:embed="rId3"/>
                <a:stretch>
                  <a:fillRect l="-7879" b="-11250"/>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xmlns="" id="{C74666F6-06C1-46DA-862C-688BD5513BBB}"/>
              </a:ext>
            </a:extLst>
          </p:cNvPr>
          <p:cNvSpPr txBox="1"/>
          <p:nvPr/>
        </p:nvSpPr>
        <p:spPr>
          <a:xfrm>
            <a:off x="6160660" y="2258652"/>
            <a:ext cx="3574575" cy="923330"/>
          </a:xfrm>
          <a:prstGeom prst="rect">
            <a:avLst/>
          </a:prstGeom>
          <a:noFill/>
        </p:spPr>
        <p:txBody>
          <a:bodyPr wrap="square" rtlCol="0">
            <a:spAutoFit/>
          </a:bodyPr>
          <a:lstStyle/>
          <a:p>
            <a:r>
              <a:rPr lang="fr-FR" dirty="0"/>
              <a:t>Avec :</a:t>
            </a:r>
          </a:p>
          <a:p>
            <a:r>
              <a:rPr lang="fr-FR" dirty="0"/>
              <a:t>X les pixels de l’image désirée </a:t>
            </a:r>
          </a:p>
          <a:p>
            <a:r>
              <a:rPr lang="fr-FR" dirty="0"/>
              <a:t>Y les pixels de l’image calculée</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xmlns="" id="{FB475506-1331-4CB5-9F1C-5D7490510220}"/>
                  </a:ext>
                </a:extLst>
              </p:cNvPr>
              <p:cNvSpPr txBox="1"/>
              <p:nvPr/>
            </p:nvSpPr>
            <p:spPr>
              <a:xfrm>
                <a:off x="2662953" y="4426624"/>
                <a:ext cx="2778133" cy="486993"/>
              </a:xfrm>
              <a:prstGeom prst="rect">
                <a:avLst/>
              </a:prstGeom>
              <a:noFill/>
            </p:spPr>
            <p:txBody>
              <a:bodyPr wrap="none" lIns="0" tIns="0" rIns="0" bIns="0" rtlCol="0">
                <a:spAutoFit/>
              </a:bodyPr>
              <a:lstStyle/>
              <a:p>
                <a:r>
                  <a:rPr lang="fr-FR" sz="2000" b="0" dirty="0"/>
                  <a:t>IU </a:t>
                </a:r>
                <a14:m>
                  <m:oMath xmlns:m="http://schemas.openxmlformats.org/officeDocument/2006/math">
                    <m:r>
                      <a:rPr lang="fr-FR" sz="2000" b="0" i="1" smtClean="0">
                        <a:latin typeface="Cambria Math" panose="02040503050406030204" pitchFamily="18" charset="0"/>
                      </a:rPr>
                      <m:t>= </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 ∩ </m:t>
                        </m:r>
                        <m:r>
                          <a:rPr lang="fr-FR" sz="2000" b="0" i="1" smtClean="0">
                            <a:latin typeface="Cambria Math" panose="02040503050406030204" pitchFamily="18" charset="0"/>
                            <a:ea typeface="Cambria Math" panose="02040503050406030204" pitchFamily="18" charset="0"/>
                          </a:rPr>
                          <m:t>𝑌</m:t>
                        </m:r>
                        <m:r>
                          <a:rPr lang="fr-FR" sz="2000" b="0" i="1" smtClean="0">
                            <a:latin typeface="Cambria Math" panose="02040503050406030204" pitchFamily="18" charset="0"/>
                            <a:ea typeface="Cambria Math" panose="02040503050406030204" pitchFamily="18" charset="0"/>
                          </a:rPr>
                          <m:t>|</m:t>
                        </m:r>
                      </m:num>
                      <m:den>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 ∪ </m:t>
                        </m:r>
                        <m:r>
                          <a:rPr lang="fr-FR" sz="2000" b="0" i="1" smtClean="0">
                            <a:latin typeface="Cambria Math" panose="02040503050406030204" pitchFamily="18" charset="0"/>
                            <a:ea typeface="Cambria Math" panose="02040503050406030204" pitchFamily="18" charset="0"/>
                          </a:rPr>
                          <m:t>𝑌</m:t>
                        </m:r>
                        <m:r>
                          <a:rPr lang="fr-FR" sz="2000" b="0" i="1" smtClean="0">
                            <a:latin typeface="Cambria Math" panose="02040503050406030204" pitchFamily="18" charset="0"/>
                            <a:ea typeface="Cambria Math" panose="02040503050406030204" pitchFamily="18" charset="0"/>
                          </a:rPr>
                          <m:t>|</m:t>
                        </m:r>
                      </m:den>
                    </m:f>
                  </m:oMath>
                </a14:m>
                <a:r>
                  <a:rPr lang="fr-FR" sz="2000" dirty="0"/>
                  <a:t> = </a:t>
                </a:r>
                <a14:m>
                  <m:oMath xmlns:m="http://schemas.openxmlformats.org/officeDocument/2006/math">
                    <m:f>
                      <m:fPr>
                        <m:ctrlPr>
                          <a:rPr lang="fr-FR" sz="2000" i="1" smtClean="0">
                            <a:latin typeface="Cambria Math" panose="02040503050406030204" pitchFamily="18" charset="0"/>
                          </a:rPr>
                        </m:ctrlPr>
                      </m:fPr>
                      <m:num>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 ∩ </m:t>
                        </m:r>
                        <m:r>
                          <a:rPr lang="fr-FR" sz="2000" b="0" i="1" smtClean="0">
                            <a:latin typeface="Cambria Math" panose="02040503050406030204" pitchFamily="18" charset="0"/>
                            <a:ea typeface="Cambria Math" panose="02040503050406030204" pitchFamily="18" charset="0"/>
                          </a:rPr>
                          <m:t>𝑌</m:t>
                        </m:r>
                        <m:r>
                          <a:rPr lang="fr-FR" sz="2000" b="0" i="1" smtClean="0">
                            <a:latin typeface="Cambria Math" panose="02040503050406030204" pitchFamily="18" charset="0"/>
                            <a:ea typeface="Cambria Math" panose="02040503050406030204" pitchFamily="18" charset="0"/>
                          </a:rPr>
                          <m:t>|</m:t>
                        </m:r>
                      </m:num>
                      <m:den>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𝑋</m:t>
                            </m:r>
                          </m:e>
                        </m:d>
                        <m:r>
                          <a:rPr lang="fr-FR" sz="2000" b="0" i="1" smtClean="0">
                            <a:latin typeface="Cambria Math" panose="02040503050406030204" pitchFamily="18" charset="0"/>
                          </a:rPr>
                          <m:t>+</m:t>
                        </m:r>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𝑌</m:t>
                            </m:r>
                          </m:e>
                        </m:d>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 ∩ </m:t>
                        </m:r>
                        <m:r>
                          <a:rPr lang="fr-FR" sz="2000" b="0" i="1" smtClean="0">
                            <a:latin typeface="Cambria Math" panose="02040503050406030204" pitchFamily="18" charset="0"/>
                            <a:ea typeface="Cambria Math" panose="02040503050406030204" pitchFamily="18" charset="0"/>
                          </a:rPr>
                          <m:t>𝑌</m:t>
                        </m:r>
                        <m:r>
                          <a:rPr lang="fr-FR" sz="2000" b="0" i="1" smtClean="0">
                            <a:latin typeface="Cambria Math" panose="02040503050406030204" pitchFamily="18" charset="0"/>
                            <a:ea typeface="Cambria Math" panose="02040503050406030204" pitchFamily="18" charset="0"/>
                          </a:rPr>
                          <m:t>|</m:t>
                        </m:r>
                      </m:den>
                    </m:f>
                  </m:oMath>
                </a14:m>
                <a:endParaRPr lang="fr-FR" sz="2000" dirty="0"/>
              </a:p>
            </p:txBody>
          </p:sp>
        </mc:Choice>
        <mc:Fallback xmlns="">
          <p:sp>
            <p:nvSpPr>
              <p:cNvPr id="9" name="ZoneTexte 8">
                <a:extLst>
                  <a:ext uri="{FF2B5EF4-FFF2-40B4-BE49-F238E27FC236}">
                    <a16:creationId xmlns:a16="http://schemas.microsoft.com/office/drawing/2014/main" id="{FB475506-1331-4CB5-9F1C-5D7490510220}"/>
                  </a:ext>
                </a:extLst>
              </p:cNvPr>
              <p:cNvSpPr txBox="1">
                <a:spLocks noRot="1" noChangeAspect="1" noMove="1" noResize="1" noEditPoints="1" noAdjustHandles="1" noChangeArrowheads="1" noChangeShapeType="1" noTextEdit="1"/>
              </p:cNvSpPr>
              <p:nvPr/>
            </p:nvSpPr>
            <p:spPr>
              <a:xfrm>
                <a:off x="2662953" y="4426624"/>
                <a:ext cx="2778133" cy="486993"/>
              </a:xfrm>
              <a:prstGeom prst="rect">
                <a:avLst/>
              </a:prstGeom>
              <a:blipFill>
                <a:blip r:embed="rId4"/>
                <a:stretch>
                  <a:fillRect l="-5702" b="-11250"/>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xmlns="" id="{6F713A58-9650-404D-AB52-B41A8BAB9525}"/>
              </a:ext>
            </a:extLst>
          </p:cNvPr>
          <p:cNvSpPr txBox="1"/>
          <p:nvPr/>
        </p:nvSpPr>
        <p:spPr>
          <a:xfrm>
            <a:off x="6160659" y="4112806"/>
            <a:ext cx="3574575" cy="923330"/>
          </a:xfrm>
          <a:prstGeom prst="rect">
            <a:avLst/>
          </a:prstGeom>
          <a:noFill/>
        </p:spPr>
        <p:txBody>
          <a:bodyPr wrap="square" rtlCol="0">
            <a:spAutoFit/>
          </a:bodyPr>
          <a:lstStyle/>
          <a:p>
            <a:r>
              <a:rPr lang="fr-FR" dirty="0"/>
              <a:t>Avec :</a:t>
            </a:r>
          </a:p>
          <a:p>
            <a:r>
              <a:rPr lang="fr-FR" dirty="0"/>
              <a:t>X les pixels de l’image désirée </a:t>
            </a:r>
          </a:p>
          <a:p>
            <a:r>
              <a:rPr lang="fr-FR" dirty="0"/>
              <a:t>Y les pixels de l’image calculée</a:t>
            </a:r>
          </a:p>
        </p:txBody>
      </p:sp>
      <p:sp>
        <p:nvSpPr>
          <p:cNvPr id="10" name="ZoneTexte 9">
            <a:extLst>
              <a:ext uri="{FF2B5EF4-FFF2-40B4-BE49-F238E27FC236}">
                <a16:creationId xmlns:a16="http://schemas.microsoft.com/office/drawing/2014/main" xmlns="" id="{21AD6E7D-6519-446B-9680-FE9FC0B6B729}"/>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423953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601657"/>
            <a:ext cx="551167" cy="365125"/>
          </a:xfrm>
        </p:spPr>
        <p:txBody>
          <a:bodyPr/>
          <a:lstStyle/>
          <a:p>
            <a:fld id="{FEC07D1D-9040-46BE-96F9-BC33D0812D1B}" type="slidenum">
              <a:rPr lang="fr-FR" sz="2000" smtClean="0"/>
              <a:t>16</a:t>
            </a:fld>
            <a:endParaRPr lang="fr-FR" sz="2000" dirty="0"/>
          </a:p>
        </p:txBody>
      </p:sp>
      <p:sp>
        <p:nvSpPr>
          <p:cNvPr id="5" name="Espace réservé du contenu 4">
            <a:extLst>
              <a:ext uri="{FF2B5EF4-FFF2-40B4-BE49-F238E27FC236}">
                <a16:creationId xmlns:a16="http://schemas.microsoft.com/office/drawing/2014/main" xmlns="" id="{BE00C731-B360-4306-8F9D-F7759A79C9B2}"/>
              </a:ext>
            </a:extLst>
          </p:cNvPr>
          <p:cNvSpPr>
            <a:spLocks noGrp="1"/>
          </p:cNvSpPr>
          <p:nvPr>
            <p:ph idx="1"/>
          </p:nvPr>
        </p:nvSpPr>
        <p:spPr>
          <a:xfrm>
            <a:off x="1692318" y="131052"/>
            <a:ext cx="10018713" cy="1849873"/>
          </a:xfrm>
        </p:spPr>
        <p:txBody>
          <a:bodyPr/>
          <a:lstStyle/>
          <a:p>
            <a:r>
              <a:rPr lang="fr-FR" dirty="0"/>
              <a:t>Entraînement par validation croisée (k-</a:t>
            </a:r>
            <a:r>
              <a:rPr lang="fr-FR" dirty="0" err="1"/>
              <a:t>fold</a:t>
            </a:r>
            <a:r>
              <a:rPr lang="fr-FR" dirty="0"/>
              <a:t> cross-validation)</a:t>
            </a:r>
          </a:p>
        </p:txBody>
      </p:sp>
      <p:sp>
        <p:nvSpPr>
          <p:cNvPr id="3" name="Rectangle 2">
            <a:extLst>
              <a:ext uri="{FF2B5EF4-FFF2-40B4-BE49-F238E27FC236}">
                <a16:creationId xmlns:a16="http://schemas.microsoft.com/office/drawing/2014/main" xmlns="" id="{EB38B6F2-E944-4365-87C3-483BA1730A40}"/>
              </a:ext>
            </a:extLst>
          </p:cNvPr>
          <p:cNvSpPr/>
          <p:nvPr/>
        </p:nvSpPr>
        <p:spPr>
          <a:xfrm>
            <a:off x="7931860" y="1906573"/>
            <a:ext cx="707922" cy="12486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7" name="Connecteur droit 6">
            <a:extLst>
              <a:ext uri="{FF2B5EF4-FFF2-40B4-BE49-F238E27FC236}">
                <a16:creationId xmlns:a16="http://schemas.microsoft.com/office/drawing/2014/main" xmlns="" id="{9DB3CADB-5E98-4730-9A8B-9CFA7D5A82FD}"/>
              </a:ext>
            </a:extLst>
          </p:cNvPr>
          <p:cNvCxnSpPr/>
          <p:nvPr/>
        </p:nvCxnSpPr>
        <p:spPr>
          <a:xfrm>
            <a:off x="7931860" y="2327515"/>
            <a:ext cx="707922" cy="0"/>
          </a:xfrm>
          <a:prstGeom prst="line">
            <a:avLst/>
          </a:prstGeom>
          <a:ln>
            <a:solidFill>
              <a:schemeClr val="tx2"/>
            </a:solidFill>
          </a:ln>
        </p:spPr>
        <p:style>
          <a:lnRef idx="1">
            <a:schemeClr val="accent6"/>
          </a:lnRef>
          <a:fillRef idx="0">
            <a:schemeClr val="accent6"/>
          </a:fillRef>
          <a:effectRef idx="0">
            <a:schemeClr val="accent6"/>
          </a:effectRef>
          <a:fontRef idx="minor">
            <a:schemeClr val="tx1"/>
          </a:fontRef>
        </p:style>
      </p:cxnSp>
      <p:cxnSp>
        <p:nvCxnSpPr>
          <p:cNvPr id="12" name="Connecteur droit 11">
            <a:extLst>
              <a:ext uri="{FF2B5EF4-FFF2-40B4-BE49-F238E27FC236}">
                <a16:creationId xmlns:a16="http://schemas.microsoft.com/office/drawing/2014/main" xmlns="" id="{D8362583-184A-451A-B494-D979C2AD8808}"/>
              </a:ext>
            </a:extLst>
          </p:cNvPr>
          <p:cNvCxnSpPr/>
          <p:nvPr/>
        </p:nvCxnSpPr>
        <p:spPr>
          <a:xfrm>
            <a:off x="7931860" y="2747004"/>
            <a:ext cx="707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xmlns="" id="{3EC2273F-BD72-4077-8738-C5CE18A2406A}"/>
              </a:ext>
            </a:extLst>
          </p:cNvPr>
          <p:cNvSpPr txBox="1"/>
          <p:nvPr/>
        </p:nvSpPr>
        <p:spPr>
          <a:xfrm>
            <a:off x="8073263" y="1958183"/>
            <a:ext cx="425116" cy="369332"/>
          </a:xfrm>
          <a:prstGeom prst="rect">
            <a:avLst/>
          </a:prstGeom>
          <a:noFill/>
        </p:spPr>
        <p:txBody>
          <a:bodyPr wrap="none" rtlCol="0">
            <a:spAutoFit/>
          </a:bodyPr>
          <a:lstStyle/>
          <a:p>
            <a:r>
              <a:rPr lang="fr-FR" dirty="0"/>
              <a:t>B1</a:t>
            </a:r>
          </a:p>
        </p:txBody>
      </p:sp>
      <p:sp>
        <p:nvSpPr>
          <p:cNvPr id="20" name="ZoneTexte 19">
            <a:extLst>
              <a:ext uri="{FF2B5EF4-FFF2-40B4-BE49-F238E27FC236}">
                <a16:creationId xmlns:a16="http://schemas.microsoft.com/office/drawing/2014/main" xmlns="" id="{B75B6924-5CEE-4451-ADBC-B2C728FABADE}"/>
              </a:ext>
            </a:extLst>
          </p:cNvPr>
          <p:cNvSpPr txBox="1"/>
          <p:nvPr/>
        </p:nvSpPr>
        <p:spPr>
          <a:xfrm>
            <a:off x="8066049" y="2346255"/>
            <a:ext cx="439544" cy="369332"/>
          </a:xfrm>
          <a:prstGeom prst="rect">
            <a:avLst/>
          </a:prstGeom>
          <a:noFill/>
        </p:spPr>
        <p:txBody>
          <a:bodyPr wrap="none" rtlCol="0">
            <a:spAutoFit/>
          </a:bodyPr>
          <a:lstStyle/>
          <a:p>
            <a:r>
              <a:rPr lang="fr-FR" dirty="0"/>
              <a:t>B2</a:t>
            </a:r>
          </a:p>
        </p:txBody>
      </p:sp>
      <p:sp>
        <p:nvSpPr>
          <p:cNvPr id="21" name="ZoneTexte 20">
            <a:extLst>
              <a:ext uri="{FF2B5EF4-FFF2-40B4-BE49-F238E27FC236}">
                <a16:creationId xmlns:a16="http://schemas.microsoft.com/office/drawing/2014/main" xmlns="" id="{532693E6-E23E-43E9-AC4D-5E66774AF94F}"/>
              </a:ext>
            </a:extLst>
          </p:cNvPr>
          <p:cNvSpPr txBox="1"/>
          <p:nvPr/>
        </p:nvSpPr>
        <p:spPr>
          <a:xfrm>
            <a:off x="8073263" y="2734326"/>
            <a:ext cx="425116" cy="369332"/>
          </a:xfrm>
          <a:prstGeom prst="rect">
            <a:avLst/>
          </a:prstGeom>
          <a:noFill/>
        </p:spPr>
        <p:txBody>
          <a:bodyPr wrap="none" rtlCol="0">
            <a:spAutoFit/>
          </a:bodyPr>
          <a:lstStyle/>
          <a:p>
            <a:r>
              <a:rPr lang="fr-FR" dirty="0"/>
              <a:t>B3</a:t>
            </a:r>
          </a:p>
        </p:txBody>
      </p:sp>
      <p:sp>
        <p:nvSpPr>
          <p:cNvPr id="27" name="Rectangle 26">
            <a:extLst>
              <a:ext uri="{FF2B5EF4-FFF2-40B4-BE49-F238E27FC236}">
                <a16:creationId xmlns:a16="http://schemas.microsoft.com/office/drawing/2014/main" xmlns="" id="{6C9D9F15-863E-4624-99F4-879D8871FCF0}"/>
              </a:ext>
            </a:extLst>
          </p:cNvPr>
          <p:cNvSpPr/>
          <p:nvPr/>
        </p:nvSpPr>
        <p:spPr>
          <a:xfrm>
            <a:off x="6798385" y="3487247"/>
            <a:ext cx="707922" cy="700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Connecteur droit 28">
            <a:extLst>
              <a:ext uri="{FF2B5EF4-FFF2-40B4-BE49-F238E27FC236}">
                <a16:creationId xmlns:a16="http://schemas.microsoft.com/office/drawing/2014/main" xmlns="" id="{DAC014BE-C740-4B18-9527-618F3405CFE1}"/>
              </a:ext>
            </a:extLst>
          </p:cNvPr>
          <p:cNvCxnSpPr>
            <a:stCxn id="27" idx="1"/>
            <a:endCxn id="27" idx="3"/>
          </p:cNvCxnSpPr>
          <p:nvPr/>
        </p:nvCxnSpPr>
        <p:spPr>
          <a:xfrm>
            <a:off x="6798385" y="3837291"/>
            <a:ext cx="707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xmlns="" id="{1A6D22CC-AC50-483C-9950-9D93BD2AC158}"/>
              </a:ext>
            </a:extLst>
          </p:cNvPr>
          <p:cNvSpPr txBox="1"/>
          <p:nvPr/>
        </p:nvSpPr>
        <p:spPr>
          <a:xfrm>
            <a:off x="6939788" y="3478277"/>
            <a:ext cx="425116" cy="369332"/>
          </a:xfrm>
          <a:prstGeom prst="rect">
            <a:avLst/>
          </a:prstGeom>
          <a:noFill/>
        </p:spPr>
        <p:txBody>
          <a:bodyPr wrap="none" rtlCol="0">
            <a:spAutoFit/>
          </a:bodyPr>
          <a:lstStyle/>
          <a:p>
            <a:r>
              <a:rPr lang="fr-FR" dirty="0"/>
              <a:t>B1</a:t>
            </a:r>
          </a:p>
        </p:txBody>
      </p:sp>
      <p:sp>
        <p:nvSpPr>
          <p:cNvPr id="31" name="ZoneTexte 30">
            <a:extLst>
              <a:ext uri="{FF2B5EF4-FFF2-40B4-BE49-F238E27FC236}">
                <a16:creationId xmlns:a16="http://schemas.microsoft.com/office/drawing/2014/main" xmlns="" id="{F1DCCB66-2271-4381-A733-FF8275681654}"/>
              </a:ext>
            </a:extLst>
          </p:cNvPr>
          <p:cNvSpPr txBox="1"/>
          <p:nvPr/>
        </p:nvSpPr>
        <p:spPr>
          <a:xfrm>
            <a:off x="6932574" y="3818002"/>
            <a:ext cx="439544" cy="369332"/>
          </a:xfrm>
          <a:prstGeom prst="rect">
            <a:avLst/>
          </a:prstGeom>
          <a:noFill/>
        </p:spPr>
        <p:txBody>
          <a:bodyPr wrap="none" rtlCol="0">
            <a:spAutoFit/>
          </a:bodyPr>
          <a:lstStyle/>
          <a:p>
            <a:r>
              <a:rPr lang="fr-FR" dirty="0"/>
              <a:t>B2</a:t>
            </a:r>
          </a:p>
        </p:txBody>
      </p:sp>
      <p:sp>
        <p:nvSpPr>
          <p:cNvPr id="32" name="Rectangle 31">
            <a:extLst>
              <a:ext uri="{FF2B5EF4-FFF2-40B4-BE49-F238E27FC236}">
                <a16:creationId xmlns:a16="http://schemas.microsoft.com/office/drawing/2014/main" xmlns="" id="{DD06BEA8-6105-4170-A69F-968448A2621E}"/>
              </a:ext>
            </a:extLst>
          </p:cNvPr>
          <p:cNvSpPr/>
          <p:nvPr/>
        </p:nvSpPr>
        <p:spPr>
          <a:xfrm>
            <a:off x="7931860" y="3488709"/>
            <a:ext cx="707922" cy="700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32">
            <a:extLst>
              <a:ext uri="{FF2B5EF4-FFF2-40B4-BE49-F238E27FC236}">
                <a16:creationId xmlns:a16="http://schemas.microsoft.com/office/drawing/2014/main" xmlns="" id="{1D2A2EC8-F630-4098-BD63-3D50A1F08443}"/>
              </a:ext>
            </a:extLst>
          </p:cNvPr>
          <p:cNvCxnSpPr>
            <a:stCxn id="32" idx="1"/>
            <a:endCxn id="32" idx="3"/>
          </p:cNvCxnSpPr>
          <p:nvPr/>
        </p:nvCxnSpPr>
        <p:spPr>
          <a:xfrm>
            <a:off x="7931860" y="3838753"/>
            <a:ext cx="707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xmlns="" id="{45F36F1D-F4D0-4167-BFCE-E6B57CABD3D9}"/>
              </a:ext>
            </a:extLst>
          </p:cNvPr>
          <p:cNvSpPr txBox="1"/>
          <p:nvPr/>
        </p:nvSpPr>
        <p:spPr>
          <a:xfrm>
            <a:off x="8073263" y="3479739"/>
            <a:ext cx="439544" cy="369332"/>
          </a:xfrm>
          <a:prstGeom prst="rect">
            <a:avLst/>
          </a:prstGeom>
          <a:noFill/>
        </p:spPr>
        <p:txBody>
          <a:bodyPr wrap="none" rtlCol="0">
            <a:spAutoFit/>
          </a:bodyPr>
          <a:lstStyle/>
          <a:p>
            <a:r>
              <a:rPr lang="fr-FR" dirty="0"/>
              <a:t>B2</a:t>
            </a:r>
          </a:p>
        </p:txBody>
      </p:sp>
      <p:sp>
        <p:nvSpPr>
          <p:cNvPr id="35" name="ZoneTexte 34">
            <a:extLst>
              <a:ext uri="{FF2B5EF4-FFF2-40B4-BE49-F238E27FC236}">
                <a16:creationId xmlns:a16="http://schemas.microsoft.com/office/drawing/2014/main" xmlns="" id="{1A20A14E-303A-42ED-A5DA-095028A51856}"/>
              </a:ext>
            </a:extLst>
          </p:cNvPr>
          <p:cNvSpPr txBox="1"/>
          <p:nvPr/>
        </p:nvSpPr>
        <p:spPr>
          <a:xfrm>
            <a:off x="8066049" y="3819464"/>
            <a:ext cx="425116" cy="369332"/>
          </a:xfrm>
          <a:prstGeom prst="rect">
            <a:avLst/>
          </a:prstGeom>
          <a:noFill/>
        </p:spPr>
        <p:txBody>
          <a:bodyPr wrap="none" rtlCol="0">
            <a:spAutoFit/>
          </a:bodyPr>
          <a:lstStyle/>
          <a:p>
            <a:r>
              <a:rPr lang="fr-FR" dirty="0"/>
              <a:t>B3</a:t>
            </a:r>
          </a:p>
        </p:txBody>
      </p:sp>
      <p:sp>
        <p:nvSpPr>
          <p:cNvPr id="36" name="Rectangle 35">
            <a:extLst>
              <a:ext uri="{FF2B5EF4-FFF2-40B4-BE49-F238E27FC236}">
                <a16:creationId xmlns:a16="http://schemas.microsoft.com/office/drawing/2014/main" xmlns="" id="{11C24315-FF96-42DE-9689-6DD4A0E07114}"/>
              </a:ext>
            </a:extLst>
          </p:cNvPr>
          <p:cNvSpPr/>
          <p:nvPr/>
        </p:nvSpPr>
        <p:spPr>
          <a:xfrm>
            <a:off x="9072549" y="3486288"/>
            <a:ext cx="707922" cy="700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a:extLst>
              <a:ext uri="{FF2B5EF4-FFF2-40B4-BE49-F238E27FC236}">
                <a16:creationId xmlns:a16="http://schemas.microsoft.com/office/drawing/2014/main" xmlns="" id="{C07ECB5D-E537-4D11-95E2-CC373940C5D0}"/>
              </a:ext>
            </a:extLst>
          </p:cNvPr>
          <p:cNvCxnSpPr>
            <a:stCxn id="36" idx="1"/>
            <a:endCxn id="36" idx="3"/>
          </p:cNvCxnSpPr>
          <p:nvPr/>
        </p:nvCxnSpPr>
        <p:spPr>
          <a:xfrm>
            <a:off x="9072549" y="3836332"/>
            <a:ext cx="7079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xmlns="" id="{64868528-3617-4071-A542-95C96CC348B1}"/>
              </a:ext>
            </a:extLst>
          </p:cNvPr>
          <p:cNvSpPr txBox="1"/>
          <p:nvPr/>
        </p:nvSpPr>
        <p:spPr>
          <a:xfrm>
            <a:off x="9213952" y="3477318"/>
            <a:ext cx="425116" cy="369332"/>
          </a:xfrm>
          <a:prstGeom prst="rect">
            <a:avLst/>
          </a:prstGeom>
          <a:noFill/>
        </p:spPr>
        <p:txBody>
          <a:bodyPr wrap="none" rtlCol="0">
            <a:spAutoFit/>
          </a:bodyPr>
          <a:lstStyle/>
          <a:p>
            <a:r>
              <a:rPr lang="fr-FR" dirty="0"/>
              <a:t>B3</a:t>
            </a:r>
          </a:p>
        </p:txBody>
      </p:sp>
      <p:sp>
        <p:nvSpPr>
          <p:cNvPr id="39" name="ZoneTexte 38">
            <a:extLst>
              <a:ext uri="{FF2B5EF4-FFF2-40B4-BE49-F238E27FC236}">
                <a16:creationId xmlns:a16="http://schemas.microsoft.com/office/drawing/2014/main" xmlns="" id="{4D80FFC5-0D0E-4EB9-8BA3-25C5A3766C0D}"/>
              </a:ext>
            </a:extLst>
          </p:cNvPr>
          <p:cNvSpPr txBox="1"/>
          <p:nvPr/>
        </p:nvSpPr>
        <p:spPr>
          <a:xfrm>
            <a:off x="9206738" y="3817043"/>
            <a:ext cx="425116" cy="369332"/>
          </a:xfrm>
          <a:prstGeom prst="rect">
            <a:avLst/>
          </a:prstGeom>
          <a:noFill/>
        </p:spPr>
        <p:txBody>
          <a:bodyPr wrap="none" rtlCol="0">
            <a:spAutoFit/>
          </a:bodyPr>
          <a:lstStyle/>
          <a:p>
            <a:r>
              <a:rPr lang="fr-FR" dirty="0"/>
              <a:t>B1</a:t>
            </a:r>
          </a:p>
        </p:txBody>
      </p:sp>
      <p:sp>
        <p:nvSpPr>
          <p:cNvPr id="40" name="Rectangle 39">
            <a:extLst>
              <a:ext uri="{FF2B5EF4-FFF2-40B4-BE49-F238E27FC236}">
                <a16:creationId xmlns:a16="http://schemas.microsoft.com/office/drawing/2014/main" xmlns="" id="{E3A05013-A11F-4688-A288-CD742B7BC47B}"/>
              </a:ext>
            </a:extLst>
          </p:cNvPr>
          <p:cNvSpPr/>
          <p:nvPr/>
        </p:nvSpPr>
        <p:spPr>
          <a:xfrm>
            <a:off x="6798385" y="4315921"/>
            <a:ext cx="707922" cy="333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xmlns="" id="{2F84EFAC-4C48-42A1-85D2-1C37F52C3AF6}"/>
              </a:ext>
            </a:extLst>
          </p:cNvPr>
          <p:cNvSpPr txBox="1"/>
          <p:nvPr/>
        </p:nvSpPr>
        <p:spPr>
          <a:xfrm>
            <a:off x="6939788" y="4297942"/>
            <a:ext cx="425116" cy="369332"/>
          </a:xfrm>
          <a:prstGeom prst="rect">
            <a:avLst/>
          </a:prstGeom>
          <a:noFill/>
        </p:spPr>
        <p:txBody>
          <a:bodyPr wrap="none" rtlCol="0">
            <a:spAutoFit/>
          </a:bodyPr>
          <a:lstStyle/>
          <a:p>
            <a:r>
              <a:rPr lang="fr-FR" dirty="0"/>
              <a:t>B3</a:t>
            </a:r>
          </a:p>
        </p:txBody>
      </p:sp>
      <p:sp>
        <p:nvSpPr>
          <p:cNvPr id="42" name="Rectangle 41">
            <a:extLst>
              <a:ext uri="{FF2B5EF4-FFF2-40B4-BE49-F238E27FC236}">
                <a16:creationId xmlns:a16="http://schemas.microsoft.com/office/drawing/2014/main" xmlns="" id="{C1C058DB-1648-46BF-AA57-A8B061589445}"/>
              </a:ext>
            </a:extLst>
          </p:cNvPr>
          <p:cNvSpPr/>
          <p:nvPr/>
        </p:nvSpPr>
        <p:spPr>
          <a:xfrm>
            <a:off x="7931860" y="4307065"/>
            <a:ext cx="707922" cy="333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ZoneTexte 42">
            <a:extLst>
              <a:ext uri="{FF2B5EF4-FFF2-40B4-BE49-F238E27FC236}">
                <a16:creationId xmlns:a16="http://schemas.microsoft.com/office/drawing/2014/main" xmlns="" id="{6B4C5CCB-D1C0-4CF6-BAB1-299EEEEDB20D}"/>
              </a:ext>
            </a:extLst>
          </p:cNvPr>
          <p:cNvSpPr txBox="1"/>
          <p:nvPr/>
        </p:nvSpPr>
        <p:spPr>
          <a:xfrm>
            <a:off x="8073263" y="4289086"/>
            <a:ext cx="425116" cy="369332"/>
          </a:xfrm>
          <a:prstGeom prst="rect">
            <a:avLst/>
          </a:prstGeom>
          <a:noFill/>
        </p:spPr>
        <p:txBody>
          <a:bodyPr wrap="none" rtlCol="0">
            <a:spAutoFit/>
          </a:bodyPr>
          <a:lstStyle/>
          <a:p>
            <a:r>
              <a:rPr lang="fr-FR" dirty="0"/>
              <a:t>B1</a:t>
            </a:r>
          </a:p>
        </p:txBody>
      </p:sp>
      <p:sp>
        <p:nvSpPr>
          <p:cNvPr id="44" name="Rectangle 43">
            <a:extLst>
              <a:ext uri="{FF2B5EF4-FFF2-40B4-BE49-F238E27FC236}">
                <a16:creationId xmlns:a16="http://schemas.microsoft.com/office/drawing/2014/main" xmlns="" id="{67C9B1F0-D4EF-4094-9E21-AB10FACEF15C}"/>
              </a:ext>
            </a:extLst>
          </p:cNvPr>
          <p:cNvSpPr/>
          <p:nvPr/>
        </p:nvSpPr>
        <p:spPr>
          <a:xfrm>
            <a:off x="9065335" y="4298499"/>
            <a:ext cx="707922" cy="3333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xmlns="" id="{86EC85A2-CD21-435E-8065-C0B7F937AC56}"/>
              </a:ext>
            </a:extLst>
          </p:cNvPr>
          <p:cNvSpPr txBox="1"/>
          <p:nvPr/>
        </p:nvSpPr>
        <p:spPr>
          <a:xfrm>
            <a:off x="9206738" y="4280520"/>
            <a:ext cx="439544" cy="369332"/>
          </a:xfrm>
          <a:prstGeom prst="rect">
            <a:avLst/>
          </a:prstGeom>
          <a:noFill/>
        </p:spPr>
        <p:txBody>
          <a:bodyPr wrap="none" rtlCol="0">
            <a:spAutoFit/>
          </a:bodyPr>
          <a:lstStyle/>
          <a:p>
            <a:r>
              <a:rPr lang="fr-FR" dirty="0"/>
              <a:t>B2</a:t>
            </a:r>
          </a:p>
        </p:txBody>
      </p:sp>
      <p:cxnSp>
        <p:nvCxnSpPr>
          <p:cNvPr id="47" name="Connecteur droit avec flèche 46">
            <a:extLst>
              <a:ext uri="{FF2B5EF4-FFF2-40B4-BE49-F238E27FC236}">
                <a16:creationId xmlns:a16="http://schemas.microsoft.com/office/drawing/2014/main" xmlns="" id="{93C83B3E-8596-4463-B16F-FCAC30AC627C}"/>
              </a:ext>
            </a:extLst>
          </p:cNvPr>
          <p:cNvCxnSpPr>
            <a:cxnSpLocks/>
            <a:stCxn id="3" idx="2"/>
            <a:endCxn id="30" idx="0"/>
          </p:cNvCxnSpPr>
          <p:nvPr/>
        </p:nvCxnSpPr>
        <p:spPr>
          <a:xfrm flipH="1">
            <a:off x="7152346" y="3155270"/>
            <a:ext cx="1133475" cy="3230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xmlns="" id="{BD0729DD-63EA-4EF4-BED4-D9F25516AA3E}"/>
              </a:ext>
            </a:extLst>
          </p:cNvPr>
          <p:cNvCxnSpPr>
            <a:cxnSpLocks/>
            <a:stCxn id="3" idx="2"/>
            <a:endCxn id="34" idx="0"/>
          </p:cNvCxnSpPr>
          <p:nvPr/>
        </p:nvCxnSpPr>
        <p:spPr>
          <a:xfrm>
            <a:off x="8285821" y="3155270"/>
            <a:ext cx="7214" cy="324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xmlns="" id="{5D00F40D-4247-4E9E-B406-8E415CCD47AF}"/>
              </a:ext>
            </a:extLst>
          </p:cNvPr>
          <p:cNvCxnSpPr>
            <a:cxnSpLocks/>
            <a:stCxn id="3" idx="2"/>
            <a:endCxn id="38" idx="0"/>
          </p:cNvCxnSpPr>
          <p:nvPr/>
        </p:nvCxnSpPr>
        <p:spPr>
          <a:xfrm>
            <a:off x="8285821" y="3155270"/>
            <a:ext cx="1140689" cy="32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xmlns="" id="{C81DA00B-D82A-44A6-9F72-4555CCEBF611}"/>
              </a:ext>
            </a:extLst>
          </p:cNvPr>
          <p:cNvCxnSpPr>
            <a:cxnSpLocks/>
            <a:stCxn id="41" idx="2"/>
          </p:cNvCxnSpPr>
          <p:nvPr/>
        </p:nvCxnSpPr>
        <p:spPr>
          <a:xfrm flipH="1">
            <a:off x="7143529" y="4667274"/>
            <a:ext cx="8817" cy="343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xmlns="" id="{3204B993-4DB3-41AB-8497-9CED38FA8658}"/>
              </a:ext>
            </a:extLst>
          </p:cNvPr>
          <p:cNvCxnSpPr>
            <a:cxnSpLocks/>
            <a:stCxn id="43" idx="2"/>
          </p:cNvCxnSpPr>
          <p:nvPr/>
        </p:nvCxnSpPr>
        <p:spPr>
          <a:xfrm flipH="1">
            <a:off x="8278607" y="4658418"/>
            <a:ext cx="7214" cy="3525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xmlns="" id="{AADB77B8-8AB7-4AA6-800F-394159740295}"/>
              </a:ext>
            </a:extLst>
          </p:cNvPr>
          <p:cNvCxnSpPr>
            <a:cxnSpLocks/>
            <a:stCxn id="45" idx="2"/>
          </p:cNvCxnSpPr>
          <p:nvPr/>
        </p:nvCxnSpPr>
        <p:spPr>
          <a:xfrm>
            <a:off x="9426510" y="4649852"/>
            <a:ext cx="0" cy="361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xmlns="" id="{0ADAA050-366F-4EA6-90E4-84C8E5FE9AA3}"/>
              </a:ext>
            </a:extLst>
          </p:cNvPr>
          <p:cNvSpPr txBox="1"/>
          <p:nvPr/>
        </p:nvSpPr>
        <p:spPr>
          <a:xfrm>
            <a:off x="9766043" y="3651665"/>
            <a:ext cx="1502334" cy="369332"/>
          </a:xfrm>
          <a:prstGeom prst="rect">
            <a:avLst/>
          </a:prstGeom>
          <a:noFill/>
        </p:spPr>
        <p:txBody>
          <a:bodyPr wrap="none" rtlCol="0">
            <a:spAutoFit/>
          </a:bodyPr>
          <a:lstStyle/>
          <a:p>
            <a:r>
              <a:rPr lang="fr-FR" dirty="0"/>
              <a:t>Entraînement</a:t>
            </a:r>
          </a:p>
        </p:txBody>
      </p:sp>
      <p:sp>
        <p:nvSpPr>
          <p:cNvPr id="62" name="ZoneTexte 61">
            <a:extLst>
              <a:ext uri="{FF2B5EF4-FFF2-40B4-BE49-F238E27FC236}">
                <a16:creationId xmlns:a16="http://schemas.microsoft.com/office/drawing/2014/main" xmlns="" id="{CBF6A164-7448-44D1-81F3-9BFDAF0D625A}"/>
              </a:ext>
            </a:extLst>
          </p:cNvPr>
          <p:cNvSpPr txBox="1"/>
          <p:nvPr/>
        </p:nvSpPr>
        <p:spPr>
          <a:xfrm>
            <a:off x="9807104" y="4289086"/>
            <a:ext cx="586764" cy="369332"/>
          </a:xfrm>
          <a:prstGeom prst="rect">
            <a:avLst/>
          </a:prstGeom>
          <a:noFill/>
        </p:spPr>
        <p:txBody>
          <a:bodyPr wrap="none" rtlCol="0">
            <a:spAutoFit/>
          </a:bodyPr>
          <a:lstStyle/>
          <a:p>
            <a:r>
              <a:rPr lang="fr-FR" dirty="0"/>
              <a:t>Test</a:t>
            </a:r>
          </a:p>
        </p:txBody>
      </p:sp>
      <p:sp>
        <p:nvSpPr>
          <p:cNvPr id="46" name="Espace réservé du contenu 4">
            <a:extLst>
              <a:ext uri="{FF2B5EF4-FFF2-40B4-BE49-F238E27FC236}">
                <a16:creationId xmlns:a16="http://schemas.microsoft.com/office/drawing/2014/main" xmlns="" id="{A965111A-6C9C-448E-B692-A65EB53485B3}"/>
              </a:ext>
            </a:extLst>
          </p:cNvPr>
          <p:cNvSpPr txBox="1">
            <a:spLocks/>
          </p:cNvSpPr>
          <p:nvPr/>
        </p:nvSpPr>
        <p:spPr>
          <a:xfrm>
            <a:off x="1464322" y="1906573"/>
            <a:ext cx="4927290" cy="445433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Courier New" panose="02070309020205020404" pitchFamily="49" charset="0"/>
              <a:buChar char="o"/>
            </a:pPr>
            <a:r>
              <a:rPr lang="fr-FR" sz="1800" dirty="0"/>
              <a:t>Permet de diviser notre base d’images en plusieurs sous-ensembles d’entraînement et de test</a:t>
            </a:r>
          </a:p>
          <a:p>
            <a:pPr marL="0" indent="0">
              <a:buNone/>
            </a:pPr>
            <a:endParaRPr lang="fr-FR" sz="1800" dirty="0"/>
          </a:p>
          <a:p>
            <a:pPr>
              <a:buFont typeface="Courier New" panose="02070309020205020404" pitchFamily="49" charset="0"/>
              <a:buChar char="o"/>
            </a:pPr>
            <a:r>
              <a:rPr lang="fr-FR" sz="1800" dirty="0"/>
              <a:t>Permet de réaliser un entraînement sur chaque configuration</a:t>
            </a:r>
          </a:p>
          <a:p>
            <a:pPr marL="0" indent="0">
              <a:buNone/>
            </a:pPr>
            <a:endParaRPr lang="fr-FR" sz="1800" dirty="0"/>
          </a:p>
          <a:p>
            <a:endParaRPr lang="fr-FR" sz="1800" dirty="0"/>
          </a:p>
        </p:txBody>
      </p:sp>
      <p:sp>
        <p:nvSpPr>
          <p:cNvPr id="8" name="Rectangle 7">
            <a:extLst>
              <a:ext uri="{FF2B5EF4-FFF2-40B4-BE49-F238E27FC236}">
                <a16:creationId xmlns:a16="http://schemas.microsoft.com/office/drawing/2014/main" xmlns="" id="{03F1DD8E-1A32-4983-8FCC-ACC43D336437}"/>
              </a:ext>
            </a:extLst>
          </p:cNvPr>
          <p:cNvSpPr/>
          <p:nvPr/>
        </p:nvSpPr>
        <p:spPr>
          <a:xfrm>
            <a:off x="6664033" y="5028977"/>
            <a:ext cx="976626" cy="414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xmlns="" id="{9CFEE35C-449E-4B3E-93FB-19454BB7AC87}"/>
              </a:ext>
            </a:extLst>
          </p:cNvPr>
          <p:cNvSpPr txBox="1"/>
          <p:nvPr/>
        </p:nvSpPr>
        <p:spPr>
          <a:xfrm>
            <a:off x="6624027" y="5051566"/>
            <a:ext cx="1065035" cy="369332"/>
          </a:xfrm>
          <a:prstGeom prst="rect">
            <a:avLst/>
          </a:prstGeom>
          <a:noFill/>
        </p:spPr>
        <p:txBody>
          <a:bodyPr wrap="none" rtlCol="0">
            <a:spAutoFit/>
          </a:bodyPr>
          <a:lstStyle/>
          <a:p>
            <a:r>
              <a:rPr lang="fr-FR" dirty="0"/>
              <a:t>Résultats</a:t>
            </a:r>
          </a:p>
        </p:txBody>
      </p:sp>
      <p:sp>
        <p:nvSpPr>
          <p:cNvPr id="76" name="Rectangle 75">
            <a:extLst>
              <a:ext uri="{FF2B5EF4-FFF2-40B4-BE49-F238E27FC236}">
                <a16:creationId xmlns:a16="http://schemas.microsoft.com/office/drawing/2014/main" xmlns="" id="{D4C4944D-3BD4-4071-B288-E0DEA00CBFC4}"/>
              </a:ext>
            </a:extLst>
          </p:cNvPr>
          <p:cNvSpPr/>
          <p:nvPr/>
        </p:nvSpPr>
        <p:spPr>
          <a:xfrm>
            <a:off x="7795905" y="5028977"/>
            <a:ext cx="976626" cy="414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8" name="ZoneTexte 87">
            <a:extLst>
              <a:ext uri="{FF2B5EF4-FFF2-40B4-BE49-F238E27FC236}">
                <a16:creationId xmlns:a16="http://schemas.microsoft.com/office/drawing/2014/main" xmlns="" id="{EA6FF3B5-9E30-422D-87EB-AA9BCCC96682}"/>
              </a:ext>
            </a:extLst>
          </p:cNvPr>
          <p:cNvSpPr txBox="1"/>
          <p:nvPr/>
        </p:nvSpPr>
        <p:spPr>
          <a:xfrm>
            <a:off x="7755899" y="5051566"/>
            <a:ext cx="1065035" cy="369332"/>
          </a:xfrm>
          <a:prstGeom prst="rect">
            <a:avLst/>
          </a:prstGeom>
          <a:noFill/>
        </p:spPr>
        <p:txBody>
          <a:bodyPr wrap="none" rtlCol="0">
            <a:spAutoFit/>
          </a:bodyPr>
          <a:lstStyle/>
          <a:p>
            <a:r>
              <a:rPr lang="fr-FR" dirty="0"/>
              <a:t>Résultats</a:t>
            </a:r>
          </a:p>
        </p:txBody>
      </p:sp>
      <p:sp>
        <p:nvSpPr>
          <p:cNvPr id="91" name="Rectangle 90">
            <a:extLst>
              <a:ext uri="{FF2B5EF4-FFF2-40B4-BE49-F238E27FC236}">
                <a16:creationId xmlns:a16="http://schemas.microsoft.com/office/drawing/2014/main" xmlns="" id="{F20DFF65-77D1-43B3-B75B-21614CD89C2D}"/>
              </a:ext>
            </a:extLst>
          </p:cNvPr>
          <p:cNvSpPr/>
          <p:nvPr/>
        </p:nvSpPr>
        <p:spPr>
          <a:xfrm>
            <a:off x="8929380" y="5022642"/>
            <a:ext cx="976626" cy="414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2" name="ZoneTexte 91">
            <a:extLst>
              <a:ext uri="{FF2B5EF4-FFF2-40B4-BE49-F238E27FC236}">
                <a16:creationId xmlns:a16="http://schemas.microsoft.com/office/drawing/2014/main" xmlns="" id="{26E56299-D85F-47F2-B904-0B646CDDE24B}"/>
              </a:ext>
            </a:extLst>
          </p:cNvPr>
          <p:cNvSpPr txBox="1"/>
          <p:nvPr/>
        </p:nvSpPr>
        <p:spPr>
          <a:xfrm>
            <a:off x="8889374" y="5045231"/>
            <a:ext cx="1065035" cy="369332"/>
          </a:xfrm>
          <a:prstGeom prst="rect">
            <a:avLst/>
          </a:prstGeom>
          <a:noFill/>
        </p:spPr>
        <p:txBody>
          <a:bodyPr wrap="none" rtlCol="0">
            <a:spAutoFit/>
          </a:bodyPr>
          <a:lstStyle/>
          <a:p>
            <a:r>
              <a:rPr lang="fr-FR" dirty="0"/>
              <a:t>Résultats</a:t>
            </a:r>
          </a:p>
        </p:txBody>
      </p:sp>
      <p:sp>
        <p:nvSpPr>
          <p:cNvPr id="48" name="ZoneTexte 47">
            <a:extLst>
              <a:ext uri="{FF2B5EF4-FFF2-40B4-BE49-F238E27FC236}">
                <a16:creationId xmlns:a16="http://schemas.microsoft.com/office/drawing/2014/main" xmlns="" id="{7084C896-0DE9-44AA-AF4E-5D3329DC5E9A}"/>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3971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601657"/>
            <a:ext cx="551167" cy="365125"/>
          </a:xfrm>
        </p:spPr>
        <p:txBody>
          <a:bodyPr/>
          <a:lstStyle/>
          <a:p>
            <a:fld id="{FEC07D1D-9040-46BE-96F9-BC33D0812D1B}" type="slidenum">
              <a:rPr lang="fr-FR" sz="2000" smtClean="0"/>
              <a:t>17</a:t>
            </a:fld>
            <a:endParaRPr lang="fr-FR" sz="2000" dirty="0"/>
          </a:p>
        </p:txBody>
      </p:sp>
      <p:sp>
        <p:nvSpPr>
          <p:cNvPr id="5" name="Espace réservé du contenu 4">
            <a:extLst>
              <a:ext uri="{FF2B5EF4-FFF2-40B4-BE49-F238E27FC236}">
                <a16:creationId xmlns:a16="http://schemas.microsoft.com/office/drawing/2014/main" xmlns="" id="{BE00C731-B360-4306-8F9D-F7759A79C9B2}"/>
              </a:ext>
            </a:extLst>
          </p:cNvPr>
          <p:cNvSpPr>
            <a:spLocks noGrp="1"/>
          </p:cNvSpPr>
          <p:nvPr>
            <p:ph idx="1"/>
          </p:nvPr>
        </p:nvSpPr>
        <p:spPr>
          <a:xfrm>
            <a:off x="1692318" y="564134"/>
            <a:ext cx="10018713" cy="1849873"/>
          </a:xfrm>
        </p:spPr>
        <p:txBody>
          <a:bodyPr/>
          <a:lstStyle/>
          <a:p>
            <a:r>
              <a:rPr lang="fr-FR" dirty="0"/>
              <a:t>Entraînement par validation croisée (k-</a:t>
            </a:r>
            <a:r>
              <a:rPr lang="fr-FR" dirty="0" err="1"/>
              <a:t>fold</a:t>
            </a:r>
            <a:r>
              <a:rPr lang="fr-FR" dirty="0"/>
              <a:t> cross-validation)</a:t>
            </a:r>
          </a:p>
        </p:txBody>
      </p:sp>
      <p:graphicFrame>
        <p:nvGraphicFramePr>
          <p:cNvPr id="10" name="Tableau 9">
            <a:extLst>
              <a:ext uri="{FF2B5EF4-FFF2-40B4-BE49-F238E27FC236}">
                <a16:creationId xmlns:a16="http://schemas.microsoft.com/office/drawing/2014/main" xmlns="" id="{668735B0-3287-4A7E-B3B7-AED7A3683953}"/>
              </a:ext>
            </a:extLst>
          </p:cNvPr>
          <p:cNvGraphicFramePr>
            <a:graphicFrameLocks noGrp="1"/>
          </p:cNvGraphicFramePr>
          <p:nvPr>
            <p:extLst/>
          </p:nvPr>
        </p:nvGraphicFramePr>
        <p:xfrm>
          <a:off x="3660818" y="2315177"/>
          <a:ext cx="5406982" cy="3119108"/>
        </p:xfrm>
        <a:graphic>
          <a:graphicData uri="http://schemas.openxmlformats.org/drawingml/2006/table">
            <a:tbl>
              <a:tblPr firstRow="1" bandRow="1">
                <a:tableStyleId>{5C22544A-7EE6-4342-B048-85BDC9FD1C3A}</a:tableStyleId>
              </a:tblPr>
              <a:tblGrid>
                <a:gridCol w="2492214">
                  <a:extLst>
                    <a:ext uri="{9D8B030D-6E8A-4147-A177-3AD203B41FA5}">
                      <a16:colId xmlns:a16="http://schemas.microsoft.com/office/drawing/2014/main" xmlns="" val="2725674528"/>
                    </a:ext>
                  </a:extLst>
                </a:gridCol>
                <a:gridCol w="1441568">
                  <a:extLst>
                    <a:ext uri="{9D8B030D-6E8A-4147-A177-3AD203B41FA5}">
                      <a16:colId xmlns:a16="http://schemas.microsoft.com/office/drawing/2014/main" xmlns="" val="1073452565"/>
                    </a:ext>
                  </a:extLst>
                </a:gridCol>
                <a:gridCol w="1473200">
                  <a:extLst>
                    <a:ext uri="{9D8B030D-6E8A-4147-A177-3AD203B41FA5}">
                      <a16:colId xmlns:a16="http://schemas.microsoft.com/office/drawing/2014/main" xmlns="" val="3861330059"/>
                    </a:ext>
                  </a:extLst>
                </a:gridCol>
              </a:tblGrid>
              <a:tr h="487142">
                <a:tc>
                  <a:txBody>
                    <a:bodyPr/>
                    <a:lstStyle/>
                    <a:p>
                      <a:pPr algn="ctr"/>
                      <a:endParaRPr lang="fr-FR"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gridSpan="2">
                  <a:txBody>
                    <a:bodyPr/>
                    <a:lstStyle/>
                    <a:p>
                      <a:pPr algn="ctr"/>
                      <a:r>
                        <a:rPr lang="fr-FR" sz="2400" dirty="0"/>
                        <a:t>Résultats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011038595"/>
                  </a:ext>
                </a:extLst>
              </a:tr>
              <a:tr h="493908">
                <a:tc>
                  <a:txBody>
                    <a:bodyPr/>
                    <a:lstStyle/>
                    <a:p>
                      <a:pPr algn="ctr"/>
                      <a:endParaRPr lang="fr-FR"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a:r>
                        <a:rPr lang="fr-FR" sz="2400" dirty="0" err="1"/>
                        <a:t>Dice</a:t>
                      </a:r>
                      <a:endParaRPr lang="fr-FR"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fr-FR" sz="2400" dirty="0"/>
                        <a:t>IU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xmlns="" val="473549647"/>
                  </a:ext>
                </a:extLst>
              </a:tr>
              <a:tr h="493908">
                <a:tc>
                  <a:txBody>
                    <a:bodyPr/>
                    <a:lstStyle/>
                    <a:p>
                      <a:pPr algn="ctr"/>
                      <a:r>
                        <a:rPr lang="fr-FR" sz="2400" b="1" dirty="0">
                          <a:solidFill>
                            <a:schemeClr val="bg1"/>
                          </a:solidFill>
                        </a:rPr>
                        <a:t>Moyenne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2400" dirty="0"/>
                        <a:t>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2400" dirty="0"/>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95437121"/>
                  </a:ext>
                </a:extLst>
              </a:tr>
              <a:tr h="493908">
                <a:tc>
                  <a:txBody>
                    <a:bodyPr/>
                    <a:lstStyle/>
                    <a:p>
                      <a:pPr algn="ctr"/>
                      <a:r>
                        <a:rPr lang="fr-FR" sz="2400" b="1" dirty="0">
                          <a:solidFill>
                            <a:schemeClr val="bg1"/>
                          </a:solidFill>
                        </a:rPr>
                        <a:t>Médiane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2400" dirty="0"/>
                        <a:t>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2400" dirty="0"/>
                        <a:t>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22483355"/>
                  </a:ext>
                </a:extLst>
              </a:tr>
              <a:tr h="593988">
                <a:tc>
                  <a:txBody>
                    <a:bodyPr/>
                    <a:lstStyle/>
                    <a:p>
                      <a:pPr algn="ctr"/>
                      <a:r>
                        <a:rPr lang="fr-FR" sz="2400" b="1" dirty="0">
                          <a:solidFill>
                            <a:schemeClr val="bg1"/>
                          </a:solidFill>
                        </a:rPr>
                        <a:t>Moyenne Tumeur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2400" dirty="0"/>
                        <a:t>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2400" dirty="0"/>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766546824"/>
                  </a:ext>
                </a:extLst>
              </a:tr>
              <a:tr h="556254">
                <a:tc>
                  <a:txBody>
                    <a:bodyPr/>
                    <a:lstStyle/>
                    <a:p>
                      <a:pPr algn="ctr"/>
                      <a:r>
                        <a:rPr lang="fr-FR" sz="2400" b="1" dirty="0">
                          <a:solidFill>
                            <a:schemeClr val="bg1"/>
                          </a:solidFill>
                        </a:rPr>
                        <a:t>Médiane Tumeur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fr-FR" sz="2400" dirty="0"/>
                        <a:t>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2400" dirty="0"/>
                        <a:t>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730692142"/>
                  </a:ext>
                </a:extLst>
              </a:tr>
            </a:tbl>
          </a:graphicData>
        </a:graphic>
      </p:graphicFrame>
      <p:graphicFrame>
        <p:nvGraphicFramePr>
          <p:cNvPr id="16" name="Tableau 15">
            <a:extLst>
              <a:ext uri="{FF2B5EF4-FFF2-40B4-BE49-F238E27FC236}">
                <a16:creationId xmlns:a16="http://schemas.microsoft.com/office/drawing/2014/main" xmlns="" id="{AD0F599F-0E55-4156-B66B-DD0F5AC8168C}"/>
              </a:ext>
            </a:extLst>
          </p:cNvPr>
          <p:cNvGraphicFramePr>
            <a:graphicFrameLocks noGrp="1"/>
          </p:cNvGraphicFramePr>
          <p:nvPr>
            <p:extLst/>
          </p:nvPr>
        </p:nvGraphicFramePr>
        <p:xfrm>
          <a:off x="6168543" y="2315177"/>
          <a:ext cx="2899258" cy="3125020"/>
        </p:xfrm>
        <a:graphic>
          <a:graphicData uri="http://schemas.openxmlformats.org/drawingml/2006/table">
            <a:tbl>
              <a:tblPr/>
              <a:tblGrid>
                <a:gridCol w="2899258">
                  <a:extLst>
                    <a:ext uri="{9D8B030D-6E8A-4147-A177-3AD203B41FA5}">
                      <a16:colId xmlns:a16="http://schemas.microsoft.com/office/drawing/2014/main" xmlns="" val="2307944659"/>
                    </a:ext>
                  </a:extLst>
                </a:gridCol>
              </a:tblGrid>
              <a:tr h="3125020">
                <a:tc>
                  <a:txBody>
                    <a:bodyPr/>
                    <a:lstStyle/>
                    <a:p>
                      <a:endParaRPr lang="fr-FR" dirty="0"/>
                    </a:p>
                  </a:txBody>
                  <a:tcPr>
                    <a:lnL w="28575" cmpd="sng">
                      <a:solidFill>
                        <a:schemeClr val="tx1"/>
                      </a:solidFill>
                      <a:prstDash val="solid"/>
                    </a:lnL>
                    <a:lnR w="28575" cmpd="sng">
                      <a:solidFill>
                        <a:schemeClr val="tx1"/>
                      </a:solidFill>
                      <a:prstDash val="solid"/>
                    </a:lnR>
                    <a:lnT w="28575" cmpd="sng">
                      <a:solidFill>
                        <a:schemeClr val="tx1"/>
                      </a:solidFill>
                      <a:prstDash val="solid"/>
                    </a:lnT>
                    <a:lnB w="28575" cmpd="sng">
                      <a:solidFill>
                        <a:schemeClr val="tx1"/>
                      </a:solidFill>
                      <a:prstDash val="solid"/>
                    </a:lnB>
                  </a:tcPr>
                </a:tc>
                <a:extLst>
                  <a:ext uri="{0D108BD9-81ED-4DB2-BD59-A6C34878D82A}">
                    <a16:rowId xmlns:a16="http://schemas.microsoft.com/office/drawing/2014/main" xmlns="" val="4290131804"/>
                  </a:ext>
                </a:extLst>
              </a:tr>
            </a:tbl>
          </a:graphicData>
        </a:graphic>
      </p:graphicFrame>
      <p:sp>
        <p:nvSpPr>
          <p:cNvPr id="11" name="ZoneTexte 10">
            <a:extLst>
              <a:ext uri="{FF2B5EF4-FFF2-40B4-BE49-F238E27FC236}">
                <a16:creationId xmlns:a16="http://schemas.microsoft.com/office/drawing/2014/main" xmlns="" id="{BE490716-FBDC-4DB1-B0B0-2DF53DD13858}"/>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07009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0" y="-66268"/>
            <a:ext cx="10018713" cy="3833410"/>
          </a:xfrm>
        </p:spPr>
        <p:txBody>
          <a:bodyPr/>
          <a:lstStyle/>
          <a:p>
            <a:pPr>
              <a:lnSpc>
                <a:spcPct val="200000"/>
              </a:lnSpc>
            </a:pPr>
            <a:r>
              <a:rPr lang="fr-FR" dirty="0"/>
              <a:t>Résultats sur les images d’origines</a:t>
            </a:r>
          </a:p>
          <a:p>
            <a:pPr lvl="1">
              <a:lnSpc>
                <a:spcPct val="200000"/>
              </a:lnSpc>
              <a:buFont typeface="Courier New" panose="02070309020205020404" pitchFamily="49" charset="0"/>
              <a:buChar char="o"/>
            </a:pPr>
            <a:r>
              <a:rPr lang="fr-FR" sz="1800" dirty="0"/>
              <a:t>Difficulté pour segmenter les autres éléments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18</a:t>
            </a:fld>
            <a:endParaRPr lang="fr-FR" sz="2000" dirty="0"/>
          </a:p>
        </p:txBody>
      </p:sp>
      <p:sp>
        <p:nvSpPr>
          <p:cNvPr id="8" name="ZoneTexte 7">
            <a:extLst>
              <a:ext uri="{FF2B5EF4-FFF2-40B4-BE49-F238E27FC236}">
                <a16:creationId xmlns:a16="http://schemas.microsoft.com/office/drawing/2014/main" xmlns="" id="{90E5899B-B65A-486B-BCD2-8EC9036D0D0F}"/>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pic>
        <p:nvPicPr>
          <p:cNvPr id="9" name="Image 8">
            <a:extLst>
              <a:ext uri="{FF2B5EF4-FFF2-40B4-BE49-F238E27FC236}">
                <a16:creationId xmlns:a16="http://schemas.microsoft.com/office/drawing/2014/main" xmlns="" id="{965DE78A-1D34-4A94-8C3F-41093544B90E}"/>
              </a:ext>
            </a:extLst>
          </p:cNvPr>
          <p:cNvPicPr>
            <a:picLocks noChangeAspect="1"/>
          </p:cNvPicPr>
          <p:nvPr/>
        </p:nvPicPr>
        <p:blipFill>
          <a:blip r:embed="rId3"/>
          <a:stretch>
            <a:fillRect/>
          </a:stretch>
        </p:blipFill>
        <p:spPr>
          <a:xfrm>
            <a:off x="1484311" y="3038072"/>
            <a:ext cx="9869490" cy="1590675"/>
          </a:xfrm>
          <a:prstGeom prst="rect">
            <a:avLst/>
          </a:prstGeom>
        </p:spPr>
      </p:pic>
    </p:spTree>
    <p:extLst>
      <p:ext uri="{BB962C8B-B14F-4D97-AF65-F5344CB8AC3E}">
        <p14:creationId xmlns:p14="http://schemas.microsoft.com/office/powerpoint/2010/main" val="3391814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0" y="593557"/>
            <a:ext cx="10018713" cy="2711117"/>
          </a:xfrm>
        </p:spPr>
        <p:txBody>
          <a:bodyPr>
            <a:normAutofit/>
          </a:bodyPr>
          <a:lstStyle/>
          <a:p>
            <a:pPr>
              <a:lnSpc>
                <a:spcPct val="200000"/>
              </a:lnSpc>
            </a:pPr>
            <a:r>
              <a:rPr lang="fr-FR" dirty="0"/>
              <a:t>Résultats sur les images prétraitées</a:t>
            </a:r>
          </a:p>
          <a:p>
            <a:pPr lvl="1">
              <a:lnSpc>
                <a:spcPct val="200000"/>
              </a:lnSpc>
              <a:buFont typeface="Courier New" panose="02070309020205020404" pitchFamily="49" charset="0"/>
              <a:buChar char="o"/>
            </a:pPr>
            <a:r>
              <a:rPr lang="fr-FR" sz="1800" dirty="0"/>
              <a:t>Amélioration des segmentations avec un prétraitement</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19</a:t>
            </a:fld>
            <a:endParaRPr lang="fr-FR" sz="2000" dirty="0"/>
          </a:p>
        </p:txBody>
      </p:sp>
      <p:sp>
        <p:nvSpPr>
          <p:cNvPr id="8" name="ZoneTexte 7">
            <a:extLst>
              <a:ext uri="{FF2B5EF4-FFF2-40B4-BE49-F238E27FC236}">
                <a16:creationId xmlns:a16="http://schemas.microsoft.com/office/drawing/2014/main" xmlns="" id="{A4F04F1B-A7CC-4D37-82D0-2AA973B11E5E}"/>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pic>
        <p:nvPicPr>
          <p:cNvPr id="5" name="Image 4">
            <a:extLst>
              <a:ext uri="{FF2B5EF4-FFF2-40B4-BE49-F238E27FC236}">
                <a16:creationId xmlns:a16="http://schemas.microsoft.com/office/drawing/2014/main" xmlns="" id="{AA1B031C-7763-4620-9F3C-53BF8E024D12}"/>
              </a:ext>
            </a:extLst>
          </p:cNvPr>
          <p:cNvPicPr>
            <a:picLocks noChangeAspect="1"/>
          </p:cNvPicPr>
          <p:nvPr/>
        </p:nvPicPr>
        <p:blipFill>
          <a:blip r:embed="rId2"/>
          <a:stretch>
            <a:fillRect/>
          </a:stretch>
        </p:blipFill>
        <p:spPr>
          <a:xfrm>
            <a:off x="1484310" y="2997200"/>
            <a:ext cx="9856150" cy="1524000"/>
          </a:xfrm>
          <a:prstGeom prst="rect">
            <a:avLst/>
          </a:prstGeom>
        </p:spPr>
      </p:pic>
    </p:spTree>
    <p:extLst>
      <p:ext uri="{BB962C8B-B14F-4D97-AF65-F5344CB8AC3E}">
        <p14:creationId xmlns:p14="http://schemas.microsoft.com/office/powerpoint/2010/main" val="289176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604891" y="1515642"/>
            <a:ext cx="10018713" cy="4236440"/>
          </a:xfrm>
        </p:spPr>
        <p:txBody>
          <a:bodyPr>
            <a:normAutofit/>
          </a:bodyPr>
          <a:lstStyle/>
          <a:p>
            <a:pPr marL="0" indent="0">
              <a:lnSpc>
                <a:spcPct val="200000"/>
              </a:lnSpc>
              <a:buNone/>
            </a:pPr>
            <a:r>
              <a:rPr lang="fr-FR" sz="2800" b="1" dirty="0"/>
              <a:t>Segmentation d’images par </a:t>
            </a:r>
            <a:r>
              <a:rPr lang="fr-FR" sz="2800" b="1" dirty="0" err="1"/>
              <a:t>Deep</a:t>
            </a:r>
            <a:r>
              <a:rPr lang="fr-FR" sz="2800" b="1" dirty="0"/>
              <a:t> Learning</a:t>
            </a:r>
          </a:p>
          <a:p>
            <a:pPr marL="0" indent="0">
              <a:lnSpc>
                <a:spcPct val="200000"/>
              </a:lnSpc>
              <a:buNone/>
            </a:pPr>
            <a:r>
              <a:rPr lang="fr-FR" sz="2800" b="1" dirty="0"/>
              <a:t>Segmentation d’images par </a:t>
            </a:r>
            <a:r>
              <a:rPr lang="fr-FR" sz="2800" b="1" dirty="0" err="1"/>
              <a:t>RàPC</a:t>
            </a:r>
            <a:r>
              <a:rPr lang="fr-FR" sz="2800" b="1" dirty="0"/>
              <a:t> et logique floue</a:t>
            </a:r>
          </a:p>
          <a:p>
            <a:pPr marL="0" indent="0">
              <a:lnSpc>
                <a:spcPct val="200000"/>
              </a:lnSpc>
              <a:buNone/>
            </a:pPr>
            <a:r>
              <a:rPr lang="fr-FR" sz="2800" b="1" dirty="0"/>
              <a:t>Segmentation d’images par champs aléatoires</a:t>
            </a:r>
          </a:p>
          <a:p>
            <a:pPr marL="0" indent="0">
              <a:lnSpc>
                <a:spcPct val="200000"/>
              </a:lnSpc>
              <a:buNone/>
            </a:pPr>
            <a:r>
              <a:rPr lang="fr-FR" sz="2800" b="1" dirty="0"/>
              <a:t>Perceptives pour SAIAD</a:t>
            </a:r>
          </a:p>
          <a:p>
            <a:pPr>
              <a:lnSpc>
                <a:spcPct val="150000"/>
              </a:lnSpc>
            </a:pPr>
            <a:endParaRPr lang="fr-FR" dirty="0"/>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2</a:t>
            </a:fld>
            <a:endParaRPr lang="fr-FR" sz="2000"/>
          </a:p>
        </p:txBody>
      </p:sp>
    </p:spTree>
    <p:extLst>
      <p:ext uri="{BB962C8B-B14F-4D97-AF65-F5344CB8AC3E}">
        <p14:creationId xmlns:p14="http://schemas.microsoft.com/office/powerpoint/2010/main" val="3842081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20</a:t>
            </a:fld>
            <a:endParaRPr lang="fr-FR" sz="2000" dirty="0"/>
          </a:p>
        </p:txBody>
      </p:sp>
      <p:pic>
        <p:nvPicPr>
          <p:cNvPr id="11" name="Espace réservé du contenu 10">
            <a:extLst>
              <a:ext uri="{FF2B5EF4-FFF2-40B4-BE49-F238E27FC236}">
                <a16:creationId xmlns:a16="http://schemas.microsoft.com/office/drawing/2014/main" xmlns="" id="{778B829B-D4D3-495B-8AC7-0DFB5C2AE85A}"/>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2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67026" y="0"/>
            <a:ext cx="7172106" cy="6858000"/>
          </a:xfrm>
        </p:spPr>
      </p:pic>
      <p:sp>
        <p:nvSpPr>
          <p:cNvPr id="6" name="ZoneTexte 5">
            <a:extLst>
              <a:ext uri="{FF2B5EF4-FFF2-40B4-BE49-F238E27FC236}">
                <a16:creationId xmlns:a16="http://schemas.microsoft.com/office/drawing/2014/main" xmlns="" id="{8409EB11-F16D-48C5-AC13-C3BC35288492}"/>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493420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601657"/>
            <a:ext cx="551167" cy="365125"/>
          </a:xfrm>
        </p:spPr>
        <p:txBody>
          <a:bodyPr/>
          <a:lstStyle/>
          <a:p>
            <a:fld id="{FEC07D1D-9040-46BE-96F9-BC33D0812D1B}" type="slidenum">
              <a:rPr lang="fr-FR" sz="2000" smtClean="0"/>
              <a:t>21</a:t>
            </a:fld>
            <a:endParaRPr lang="fr-FR" sz="2000" dirty="0"/>
          </a:p>
        </p:txBody>
      </p:sp>
      <p:sp>
        <p:nvSpPr>
          <p:cNvPr id="5" name="Espace réservé du contenu 4">
            <a:extLst>
              <a:ext uri="{FF2B5EF4-FFF2-40B4-BE49-F238E27FC236}">
                <a16:creationId xmlns:a16="http://schemas.microsoft.com/office/drawing/2014/main" xmlns="" id="{BE00C731-B360-4306-8F9D-F7759A79C9B2}"/>
              </a:ext>
            </a:extLst>
          </p:cNvPr>
          <p:cNvSpPr>
            <a:spLocks noGrp="1"/>
          </p:cNvSpPr>
          <p:nvPr>
            <p:ph idx="1"/>
          </p:nvPr>
        </p:nvSpPr>
        <p:spPr>
          <a:xfrm>
            <a:off x="1407092" y="296523"/>
            <a:ext cx="10213408" cy="1849873"/>
          </a:xfrm>
        </p:spPr>
        <p:txBody>
          <a:bodyPr/>
          <a:lstStyle/>
          <a:p>
            <a:r>
              <a:rPr lang="fr-FR" dirty="0"/>
              <a:t>Comparaison résultat par </a:t>
            </a:r>
            <a:r>
              <a:rPr lang="fr-FR" dirty="0" err="1"/>
              <a:t>Deep</a:t>
            </a:r>
            <a:r>
              <a:rPr lang="fr-FR" dirty="0"/>
              <a:t> Learning et résultat par Croissance de régions</a:t>
            </a:r>
          </a:p>
        </p:txBody>
      </p:sp>
      <p:pic>
        <p:nvPicPr>
          <p:cNvPr id="8" name="Image 7">
            <a:extLst>
              <a:ext uri="{FF2B5EF4-FFF2-40B4-BE49-F238E27FC236}">
                <a16:creationId xmlns:a16="http://schemas.microsoft.com/office/drawing/2014/main" xmlns="" id="{7E464FC4-6B2F-44EB-9E5E-06818602C6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98132" y="2036200"/>
            <a:ext cx="2390651" cy="1961560"/>
          </a:xfrm>
          <a:prstGeom prst="rect">
            <a:avLst/>
          </a:prstGeom>
        </p:spPr>
      </p:pic>
      <p:pic>
        <p:nvPicPr>
          <p:cNvPr id="9" name="Image 8">
            <a:extLst>
              <a:ext uri="{FF2B5EF4-FFF2-40B4-BE49-F238E27FC236}">
                <a16:creationId xmlns:a16="http://schemas.microsoft.com/office/drawing/2014/main" xmlns="" id="{8A9BFA83-1D6E-4AB1-BBBC-FE2C26B4341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8233728" y="4424177"/>
            <a:ext cx="2330829" cy="1839120"/>
          </a:xfrm>
          <a:prstGeom prst="rect">
            <a:avLst/>
          </a:prstGeom>
        </p:spPr>
      </p:pic>
      <p:pic>
        <p:nvPicPr>
          <p:cNvPr id="11" name="Image 10">
            <a:extLst>
              <a:ext uri="{FF2B5EF4-FFF2-40B4-BE49-F238E27FC236}">
                <a16:creationId xmlns:a16="http://schemas.microsoft.com/office/drawing/2014/main" xmlns="" id="{0D35FA21-B161-4FAA-BB7C-4D20247D8B9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2457781" y="4399217"/>
            <a:ext cx="2390651" cy="1889041"/>
          </a:xfrm>
          <a:prstGeom prst="rect">
            <a:avLst/>
          </a:prstGeom>
        </p:spPr>
      </p:pic>
      <p:pic>
        <p:nvPicPr>
          <p:cNvPr id="13" name="Image 12">
            <a:extLst>
              <a:ext uri="{FF2B5EF4-FFF2-40B4-BE49-F238E27FC236}">
                <a16:creationId xmlns:a16="http://schemas.microsoft.com/office/drawing/2014/main" xmlns="" id="{555D03C6-1528-4236-8D5D-55DCB3E3AE9E}"/>
              </a:ext>
            </a:extLst>
          </p:cNvPr>
          <p:cNvPicPr>
            <a:picLocks noChangeAspect="1"/>
          </p:cNvPicPr>
          <p:nvPr/>
        </p:nvPicPr>
        <p:blipFill>
          <a:blip r:embed="rId9"/>
          <a:stretch>
            <a:fillRect/>
          </a:stretch>
        </p:blipFill>
        <p:spPr>
          <a:xfrm>
            <a:off x="8210227" y="2036200"/>
            <a:ext cx="2377833" cy="1983581"/>
          </a:xfrm>
          <a:prstGeom prst="rect">
            <a:avLst/>
          </a:prstGeom>
        </p:spPr>
      </p:pic>
      <p:pic>
        <p:nvPicPr>
          <p:cNvPr id="15" name="Image 14">
            <a:extLst>
              <a:ext uri="{FF2B5EF4-FFF2-40B4-BE49-F238E27FC236}">
                <a16:creationId xmlns:a16="http://schemas.microsoft.com/office/drawing/2014/main" xmlns="" id="{FC018A70-5062-4891-A547-87A7156FDA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57780" y="2036200"/>
            <a:ext cx="2390651" cy="1961560"/>
          </a:xfrm>
          <a:prstGeom prst="rect">
            <a:avLst/>
          </a:prstGeom>
        </p:spPr>
      </p:pic>
      <p:sp>
        <p:nvSpPr>
          <p:cNvPr id="16" name="ZoneTexte 15">
            <a:extLst>
              <a:ext uri="{FF2B5EF4-FFF2-40B4-BE49-F238E27FC236}">
                <a16:creationId xmlns:a16="http://schemas.microsoft.com/office/drawing/2014/main" xmlns="" id="{38239D7F-8540-474E-B40F-94737E509EAE}"/>
              </a:ext>
            </a:extLst>
          </p:cNvPr>
          <p:cNvSpPr txBox="1"/>
          <p:nvPr/>
        </p:nvSpPr>
        <p:spPr>
          <a:xfrm>
            <a:off x="2562101" y="1566664"/>
            <a:ext cx="2182008" cy="369332"/>
          </a:xfrm>
          <a:prstGeom prst="rect">
            <a:avLst/>
          </a:prstGeom>
          <a:noFill/>
        </p:spPr>
        <p:txBody>
          <a:bodyPr wrap="none" rtlCol="0">
            <a:spAutoFit/>
          </a:bodyPr>
          <a:lstStyle/>
          <a:p>
            <a:r>
              <a:rPr lang="fr-FR" dirty="0" err="1"/>
              <a:t>Deep</a:t>
            </a:r>
            <a:r>
              <a:rPr lang="fr-FR" dirty="0"/>
              <a:t> Learning (FCN)</a:t>
            </a:r>
          </a:p>
        </p:txBody>
      </p:sp>
      <p:sp>
        <p:nvSpPr>
          <p:cNvPr id="17" name="ZoneTexte 16">
            <a:extLst>
              <a:ext uri="{FF2B5EF4-FFF2-40B4-BE49-F238E27FC236}">
                <a16:creationId xmlns:a16="http://schemas.microsoft.com/office/drawing/2014/main" xmlns="" id="{FEADD4EC-9163-40B2-BAD9-AF213C5C625C}"/>
              </a:ext>
            </a:extLst>
          </p:cNvPr>
          <p:cNvSpPr txBox="1"/>
          <p:nvPr/>
        </p:nvSpPr>
        <p:spPr>
          <a:xfrm>
            <a:off x="8297977" y="1566664"/>
            <a:ext cx="2249334" cy="369332"/>
          </a:xfrm>
          <a:prstGeom prst="rect">
            <a:avLst/>
          </a:prstGeom>
          <a:noFill/>
        </p:spPr>
        <p:txBody>
          <a:bodyPr wrap="none" rtlCol="0">
            <a:spAutoFit/>
          </a:bodyPr>
          <a:lstStyle/>
          <a:p>
            <a:r>
              <a:rPr lang="fr-FR" dirty="0"/>
              <a:t>Croissance de régions</a:t>
            </a:r>
          </a:p>
        </p:txBody>
      </p:sp>
      <p:sp>
        <p:nvSpPr>
          <p:cNvPr id="18" name="ZoneTexte 17">
            <a:extLst>
              <a:ext uri="{FF2B5EF4-FFF2-40B4-BE49-F238E27FC236}">
                <a16:creationId xmlns:a16="http://schemas.microsoft.com/office/drawing/2014/main" xmlns="" id="{7F661047-182D-4538-B93D-82328C47BAA5}"/>
              </a:ext>
            </a:extLst>
          </p:cNvPr>
          <p:cNvSpPr txBox="1"/>
          <p:nvPr/>
        </p:nvSpPr>
        <p:spPr>
          <a:xfrm>
            <a:off x="4848431" y="5020571"/>
            <a:ext cx="1114408" cy="646331"/>
          </a:xfrm>
          <a:prstGeom prst="rect">
            <a:avLst/>
          </a:prstGeom>
          <a:noFill/>
        </p:spPr>
        <p:txBody>
          <a:bodyPr wrap="none" rtlCol="0">
            <a:spAutoFit/>
          </a:bodyPr>
          <a:lstStyle/>
          <a:p>
            <a:r>
              <a:rPr lang="fr-FR" dirty="0" err="1"/>
              <a:t>Dice</a:t>
            </a:r>
            <a:r>
              <a:rPr lang="fr-FR" dirty="0"/>
              <a:t> 63% </a:t>
            </a:r>
          </a:p>
          <a:p>
            <a:r>
              <a:rPr lang="fr-FR" dirty="0"/>
              <a:t>IU 49%</a:t>
            </a:r>
          </a:p>
        </p:txBody>
      </p:sp>
      <p:sp>
        <p:nvSpPr>
          <p:cNvPr id="19" name="ZoneTexte 18">
            <a:extLst>
              <a:ext uri="{FF2B5EF4-FFF2-40B4-BE49-F238E27FC236}">
                <a16:creationId xmlns:a16="http://schemas.microsoft.com/office/drawing/2014/main" xmlns="" id="{FFF5EC97-7EB4-42AB-BEE9-92A2900C21D8}"/>
              </a:ext>
            </a:extLst>
          </p:cNvPr>
          <p:cNvSpPr txBox="1"/>
          <p:nvPr/>
        </p:nvSpPr>
        <p:spPr>
          <a:xfrm>
            <a:off x="7112908" y="5020571"/>
            <a:ext cx="1120820" cy="646331"/>
          </a:xfrm>
          <a:prstGeom prst="rect">
            <a:avLst/>
          </a:prstGeom>
          <a:noFill/>
        </p:spPr>
        <p:txBody>
          <a:bodyPr wrap="none" rtlCol="0">
            <a:spAutoFit/>
          </a:bodyPr>
          <a:lstStyle/>
          <a:p>
            <a:pPr algn="r"/>
            <a:r>
              <a:rPr lang="fr-FR" dirty="0" err="1"/>
              <a:t>Dice</a:t>
            </a:r>
            <a:r>
              <a:rPr lang="fr-FR" dirty="0"/>
              <a:t>  56%</a:t>
            </a:r>
          </a:p>
          <a:p>
            <a:pPr algn="r"/>
            <a:r>
              <a:rPr lang="fr-FR" dirty="0"/>
              <a:t>IU 39%</a:t>
            </a:r>
          </a:p>
        </p:txBody>
      </p:sp>
      <p:sp>
        <p:nvSpPr>
          <p:cNvPr id="14" name="ZoneTexte 13">
            <a:extLst>
              <a:ext uri="{FF2B5EF4-FFF2-40B4-BE49-F238E27FC236}">
                <a16:creationId xmlns:a16="http://schemas.microsoft.com/office/drawing/2014/main" xmlns="" id="{21EF91E6-B0D4-4CA1-90AC-7CC19A727186}"/>
              </a:ext>
            </a:extLst>
          </p:cNvPr>
          <p:cNvSpPr txBox="1"/>
          <p:nvPr/>
        </p:nvSpPr>
        <p:spPr>
          <a:xfrm>
            <a:off x="7890382" y="6385629"/>
            <a:ext cx="3017520" cy="369332"/>
          </a:xfrm>
          <a:prstGeom prst="rect">
            <a:avLst/>
          </a:prstGeom>
          <a:noFill/>
        </p:spPr>
        <p:txBody>
          <a:bodyPr wrap="square" rtlCol="0">
            <a:spAutoFit/>
          </a:bodyPr>
          <a:lstStyle/>
          <a:p>
            <a:pPr algn="ctr"/>
            <a:r>
              <a:rPr lang="fr-FR" dirty="0"/>
              <a:t>Tumeur : </a:t>
            </a:r>
            <a:r>
              <a:rPr lang="fr-FR" dirty="0" err="1"/>
              <a:t>Dice</a:t>
            </a:r>
            <a:r>
              <a:rPr lang="fr-FR" dirty="0"/>
              <a:t>  73% IU 58%</a:t>
            </a:r>
          </a:p>
        </p:txBody>
      </p:sp>
      <p:sp>
        <p:nvSpPr>
          <p:cNvPr id="20" name="ZoneTexte 19">
            <a:extLst>
              <a:ext uri="{FF2B5EF4-FFF2-40B4-BE49-F238E27FC236}">
                <a16:creationId xmlns:a16="http://schemas.microsoft.com/office/drawing/2014/main" xmlns="" id="{B054CF52-4381-4CAF-A3A0-111BC3E314DD}"/>
              </a:ext>
            </a:extLst>
          </p:cNvPr>
          <p:cNvSpPr txBox="1"/>
          <p:nvPr/>
        </p:nvSpPr>
        <p:spPr>
          <a:xfrm>
            <a:off x="2144345" y="6385629"/>
            <a:ext cx="3017520" cy="369332"/>
          </a:xfrm>
          <a:prstGeom prst="rect">
            <a:avLst/>
          </a:prstGeom>
          <a:noFill/>
        </p:spPr>
        <p:txBody>
          <a:bodyPr wrap="square" rtlCol="0">
            <a:spAutoFit/>
          </a:bodyPr>
          <a:lstStyle/>
          <a:p>
            <a:pPr algn="ctr"/>
            <a:r>
              <a:rPr lang="fr-FR" dirty="0"/>
              <a:t>Tumeur : </a:t>
            </a:r>
            <a:r>
              <a:rPr lang="fr-FR" dirty="0" err="1"/>
              <a:t>Dice</a:t>
            </a:r>
            <a:r>
              <a:rPr lang="fr-FR" dirty="0"/>
              <a:t>  97% IU 94%</a:t>
            </a:r>
          </a:p>
        </p:txBody>
      </p:sp>
      <p:sp>
        <p:nvSpPr>
          <p:cNvPr id="22" name="ZoneTexte 21">
            <a:extLst>
              <a:ext uri="{FF2B5EF4-FFF2-40B4-BE49-F238E27FC236}">
                <a16:creationId xmlns:a16="http://schemas.microsoft.com/office/drawing/2014/main" xmlns="" id="{426D62D3-42B7-4D10-830A-6D9B8E6B5056}"/>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14947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Contribution – Résultats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a:xfrm>
            <a:off x="10951856" y="5601657"/>
            <a:ext cx="551167" cy="365125"/>
          </a:xfrm>
        </p:spPr>
        <p:txBody>
          <a:bodyPr/>
          <a:lstStyle/>
          <a:p>
            <a:fld id="{FEC07D1D-9040-46BE-96F9-BC33D0812D1B}" type="slidenum">
              <a:rPr lang="fr-FR" sz="2000" smtClean="0"/>
              <a:t>22</a:t>
            </a:fld>
            <a:endParaRPr lang="fr-FR" sz="2000" dirty="0"/>
          </a:p>
        </p:txBody>
      </p:sp>
      <p:sp>
        <p:nvSpPr>
          <p:cNvPr id="5" name="Espace réservé du contenu 4">
            <a:extLst>
              <a:ext uri="{FF2B5EF4-FFF2-40B4-BE49-F238E27FC236}">
                <a16:creationId xmlns:a16="http://schemas.microsoft.com/office/drawing/2014/main" xmlns="" id="{BE00C731-B360-4306-8F9D-F7759A79C9B2}"/>
              </a:ext>
            </a:extLst>
          </p:cNvPr>
          <p:cNvSpPr>
            <a:spLocks noGrp="1"/>
          </p:cNvSpPr>
          <p:nvPr>
            <p:ph idx="1"/>
          </p:nvPr>
        </p:nvSpPr>
        <p:spPr>
          <a:xfrm>
            <a:off x="1407092" y="296523"/>
            <a:ext cx="10132252" cy="1849873"/>
          </a:xfrm>
        </p:spPr>
        <p:txBody>
          <a:bodyPr/>
          <a:lstStyle/>
          <a:p>
            <a:r>
              <a:rPr lang="fr-FR" dirty="0"/>
              <a:t>Comparaison résultat par </a:t>
            </a:r>
            <a:r>
              <a:rPr lang="fr-FR" dirty="0" err="1"/>
              <a:t>Deep</a:t>
            </a:r>
            <a:r>
              <a:rPr lang="fr-FR" dirty="0"/>
              <a:t> Learning et résultat par </a:t>
            </a:r>
            <a:r>
              <a:rPr lang="fr-FR" dirty="0" err="1"/>
              <a:t>Watershed</a:t>
            </a:r>
            <a:endParaRPr lang="fr-FR" dirty="0"/>
          </a:p>
        </p:txBody>
      </p:sp>
      <p:pic>
        <p:nvPicPr>
          <p:cNvPr id="8" name="Image 7">
            <a:extLst>
              <a:ext uri="{FF2B5EF4-FFF2-40B4-BE49-F238E27FC236}">
                <a16:creationId xmlns:a16="http://schemas.microsoft.com/office/drawing/2014/main" xmlns="" id="{7E464FC4-6B2F-44EB-9E5E-06818602C6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398132" y="2036200"/>
            <a:ext cx="2390651" cy="1961560"/>
          </a:xfrm>
          <a:prstGeom prst="rect">
            <a:avLst/>
          </a:prstGeom>
        </p:spPr>
      </p:pic>
      <p:pic>
        <p:nvPicPr>
          <p:cNvPr id="11" name="Image 10">
            <a:extLst>
              <a:ext uri="{FF2B5EF4-FFF2-40B4-BE49-F238E27FC236}">
                <a16:creationId xmlns:a16="http://schemas.microsoft.com/office/drawing/2014/main" xmlns="" id="{0D35FA21-B161-4FAA-BB7C-4D20247D8B9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2457781" y="4399217"/>
            <a:ext cx="2390651" cy="1889041"/>
          </a:xfrm>
          <a:prstGeom prst="rect">
            <a:avLst/>
          </a:prstGeom>
        </p:spPr>
      </p:pic>
      <p:pic>
        <p:nvPicPr>
          <p:cNvPr id="13" name="Image 12">
            <a:extLst>
              <a:ext uri="{FF2B5EF4-FFF2-40B4-BE49-F238E27FC236}">
                <a16:creationId xmlns:a16="http://schemas.microsoft.com/office/drawing/2014/main" xmlns="" id="{555D03C6-1528-4236-8D5D-55DCB3E3AE9E}"/>
              </a:ext>
            </a:extLst>
          </p:cNvPr>
          <p:cNvPicPr>
            <a:picLocks noChangeAspect="1"/>
          </p:cNvPicPr>
          <p:nvPr/>
        </p:nvPicPr>
        <p:blipFill>
          <a:blip r:embed="rId7"/>
          <a:stretch>
            <a:fillRect/>
          </a:stretch>
        </p:blipFill>
        <p:spPr>
          <a:xfrm>
            <a:off x="8210227" y="2036200"/>
            <a:ext cx="2377833" cy="1983581"/>
          </a:xfrm>
          <a:prstGeom prst="rect">
            <a:avLst/>
          </a:prstGeom>
        </p:spPr>
      </p:pic>
      <p:pic>
        <p:nvPicPr>
          <p:cNvPr id="15" name="Image 14">
            <a:extLst>
              <a:ext uri="{FF2B5EF4-FFF2-40B4-BE49-F238E27FC236}">
                <a16:creationId xmlns:a16="http://schemas.microsoft.com/office/drawing/2014/main" xmlns="" id="{FC018A70-5062-4891-A547-87A7156FD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57780" y="2036200"/>
            <a:ext cx="2390651" cy="1961560"/>
          </a:xfrm>
          <a:prstGeom prst="rect">
            <a:avLst/>
          </a:prstGeom>
        </p:spPr>
      </p:pic>
      <p:sp>
        <p:nvSpPr>
          <p:cNvPr id="16" name="ZoneTexte 15">
            <a:extLst>
              <a:ext uri="{FF2B5EF4-FFF2-40B4-BE49-F238E27FC236}">
                <a16:creationId xmlns:a16="http://schemas.microsoft.com/office/drawing/2014/main" xmlns="" id="{38239D7F-8540-474E-B40F-94737E509EAE}"/>
              </a:ext>
            </a:extLst>
          </p:cNvPr>
          <p:cNvSpPr txBox="1"/>
          <p:nvPr/>
        </p:nvSpPr>
        <p:spPr>
          <a:xfrm>
            <a:off x="2562101" y="1566664"/>
            <a:ext cx="2182008" cy="369332"/>
          </a:xfrm>
          <a:prstGeom prst="rect">
            <a:avLst/>
          </a:prstGeom>
          <a:noFill/>
        </p:spPr>
        <p:txBody>
          <a:bodyPr wrap="none" rtlCol="0">
            <a:spAutoFit/>
          </a:bodyPr>
          <a:lstStyle/>
          <a:p>
            <a:r>
              <a:rPr lang="fr-FR" dirty="0" err="1"/>
              <a:t>Deep</a:t>
            </a:r>
            <a:r>
              <a:rPr lang="fr-FR" dirty="0"/>
              <a:t> Learning (FCN)</a:t>
            </a:r>
          </a:p>
        </p:txBody>
      </p:sp>
      <p:sp>
        <p:nvSpPr>
          <p:cNvPr id="17" name="ZoneTexte 16">
            <a:extLst>
              <a:ext uri="{FF2B5EF4-FFF2-40B4-BE49-F238E27FC236}">
                <a16:creationId xmlns:a16="http://schemas.microsoft.com/office/drawing/2014/main" xmlns="" id="{FEADD4EC-9163-40B2-BAD9-AF213C5C625C}"/>
              </a:ext>
            </a:extLst>
          </p:cNvPr>
          <p:cNvSpPr txBox="1"/>
          <p:nvPr/>
        </p:nvSpPr>
        <p:spPr>
          <a:xfrm>
            <a:off x="8784230" y="1566664"/>
            <a:ext cx="1229824" cy="369332"/>
          </a:xfrm>
          <a:prstGeom prst="rect">
            <a:avLst/>
          </a:prstGeom>
          <a:noFill/>
        </p:spPr>
        <p:txBody>
          <a:bodyPr wrap="none" rtlCol="0">
            <a:spAutoFit/>
          </a:bodyPr>
          <a:lstStyle/>
          <a:p>
            <a:r>
              <a:rPr lang="fr-FR" dirty="0" err="1"/>
              <a:t>Watershed</a:t>
            </a:r>
            <a:endParaRPr lang="fr-FR" dirty="0"/>
          </a:p>
        </p:txBody>
      </p:sp>
      <p:sp>
        <p:nvSpPr>
          <p:cNvPr id="18" name="ZoneTexte 17">
            <a:extLst>
              <a:ext uri="{FF2B5EF4-FFF2-40B4-BE49-F238E27FC236}">
                <a16:creationId xmlns:a16="http://schemas.microsoft.com/office/drawing/2014/main" xmlns="" id="{7F661047-182D-4538-B93D-82328C47BAA5}"/>
              </a:ext>
            </a:extLst>
          </p:cNvPr>
          <p:cNvSpPr txBox="1"/>
          <p:nvPr/>
        </p:nvSpPr>
        <p:spPr>
          <a:xfrm>
            <a:off x="4849328" y="5020128"/>
            <a:ext cx="1114408" cy="646331"/>
          </a:xfrm>
          <a:prstGeom prst="rect">
            <a:avLst/>
          </a:prstGeom>
          <a:noFill/>
        </p:spPr>
        <p:txBody>
          <a:bodyPr wrap="none" rtlCol="0">
            <a:spAutoFit/>
          </a:bodyPr>
          <a:lstStyle/>
          <a:p>
            <a:r>
              <a:rPr lang="fr-FR" dirty="0" err="1"/>
              <a:t>Dice</a:t>
            </a:r>
            <a:r>
              <a:rPr lang="fr-FR" dirty="0"/>
              <a:t> 63% </a:t>
            </a:r>
          </a:p>
          <a:p>
            <a:r>
              <a:rPr lang="fr-FR" dirty="0"/>
              <a:t>IU 49%</a:t>
            </a:r>
          </a:p>
        </p:txBody>
      </p:sp>
      <p:sp>
        <p:nvSpPr>
          <p:cNvPr id="19" name="ZoneTexte 18">
            <a:extLst>
              <a:ext uri="{FF2B5EF4-FFF2-40B4-BE49-F238E27FC236}">
                <a16:creationId xmlns:a16="http://schemas.microsoft.com/office/drawing/2014/main" xmlns="" id="{FFF5EC97-7EB4-42AB-BEE9-92A2900C21D8}"/>
              </a:ext>
            </a:extLst>
          </p:cNvPr>
          <p:cNvSpPr txBox="1"/>
          <p:nvPr/>
        </p:nvSpPr>
        <p:spPr>
          <a:xfrm>
            <a:off x="7109391" y="5020127"/>
            <a:ext cx="1117614" cy="646331"/>
          </a:xfrm>
          <a:prstGeom prst="rect">
            <a:avLst/>
          </a:prstGeom>
          <a:noFill/>
        </p:spPr>
        <p:txBody>
          <a:bodyPr wrap="none" rtlCol="0">
            <a:spAutoFit/>
          </a:bodyPr>
          <a:lstStyle/>
          <a:p>
            <a:pPr algn="r"/>
            <a:r>
              <a:rPr lang="fr-FR" dirty="0" err="1"/>
              <a:t>Dice</a:t>
            </a:r>
            <a:r>
              <a:rPr lang="fr-FR" dirty="0"/>
              <a:t>  52%</a:t>
            </a:r>
          </a:p>
          <a:p>
            <a:pPr algn="r"/>
            <a:r>
              <a:rPr lang="fr-FR" dirty="0"/>
              <a:t> IU 42%</a:t>
            </a:r>
          </a:p>
        </p:txBody>
      </p:sp>
      <p:pic>
        <p:nvPicPr>
          <p:cNvPr id="7" name="Image 6">
            <a:extLst>
              <a:ext uri="{FF2B5EF4-FFF2-40B4-BE49-F238E27FC236}">
                <a16:creationId xmlns:a16="http://schemas.microsoft.com/office/drawing/2014/main" xmlns="" id="{A5E5A297-832D-4557-98A9-9A80570FF55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8210227" y="4398330"/>
            <a:ext cx="2377833" cy="1889928"/>
          </a:xfrm>
          <a:prstGeom prst="rect">
            <a:avLst/>
          </a:prstGeom>
        </p:spPr>
      </p:pic>
      <p:sp>
        <p:nvSpPr>
          <p:cNvPr id="14" name="ZoneTexte 13">
            <a:extLst>
              <a:ext uri="{FF2B5EF4-FFF2-40B4-BE49-F238E27FC236}">
                <a16:creationId xmlns:a16="http://schemas.microsoft.com/office/drawing/2014/main" xmlns="" id="{2763BAFF-12C4-4ABD-A165-28D7A93C640B}"/>
              </a:ext>
            </a:extLst>
          </p:cNvPr>
          <p:cNvSpPr txBox="1"/>
          <p:nvPr/>
        </p:nvSpPr>
        <p:spPr>
          <a:xfrm>
            <a:off x="2144345" y="6375968"/>
            <a:ext cx="3017520" cy="369332"/>
          </a:xfrm>
          <a:prstGeom prst="rect">
            <a:avLst/>
          </a:prstGeom>
          <a:noFill/>
        </p:spPr>
        <p:txBody>
          <a:bodyPr wrap="square" rtlCol="0">
            <a:spAutoFit/>
          </a:bodyPr>
          <a:lstStyle/>
          <a:p>
            <a:pPr algn="ctr"/>
            <a:r>
              <a:rPr lang="fr-FR" dirty="0"/>
              <a:t>Tumeur : </a:t>
            </a:r>
            <a:r>
              <a:rPr lang="fr-FR" dirty="0" err="1"/>
              <a:t>Dice</a:t>
            </a:r>
            <a:r>
              <a:rPr lang="fr-FR" dirty="0"/>
              <a:t>  97% IU 94%</a:t>
            </a:r>
          </a:p>
        </p:txBody>
      </p:sp>
      <p:sp>
        <p:nvSpPr>
          <p:cNvPr id="20" name="ZoneTexte 19">
            <a:extLst>
              <a:ext uri="{FF2B5EF4-FFF2-40B4-BE49-F238E27FC236}">
                <a16:creationId xmlns:a16="http://schemas.microsoft.com/office/drawing/2014/main" xmlns="" id="{A542281B-8D64-4F00-9DAF-B1A0C365AB67}"/>
              </a:ext>
            </a:extLst>
          </p:cNvPr>
          <p:cNvSpPr txBox="1"/>
          <p:nvPr/>
        </p:nvSpPr>
        <p:spPr>
          <a:xfrm>
            <a:off x="7898771" y="6391241"/>
            <a:ext cx="3017520" cy="369332"/>
          </a:xfrm>
          <a:prstGeom prst="rect">
            <a:avLst/>
          </a:prstGeom>
          <a:noFill/>
        </p:spPr>
        <p:txBody>
          <a:bodyPr wrap="square" rtlCol="0">
            <a:spAutoFit/>
          </a:bodyPr>
          <a:lstStyle/>
          <a:p>
            <a:pPr algn="ctr"/>
            <a:r>
              <a:rPr lang="fr-FR" dirty="0"/>
              <a:t>Tumeur : </a:t>
            </a:r>
            <a:r>
              <a:rPr lang="fr-FR" dirty="0" err="1"/>
              <a:t>Dice</a:t>
            </a:r>
            <a:r>
              <a:rPr lang="fr-FR" dirty="0"/>
              <a:t>  78% IU 63%</a:t>
            </a:r>
          </a:p>
        </p:txBody>
      </p:sp>
      <p:sp>
        <p:nvSpPr>
          <p:cNvPr id="22" name="ZoneTexte 21">
            <a:extLst>
              <a:ext uri="{FF2B5EF4-FFF2-40B4-BE49-F238E27FC236}">
                <a16:creationId xmlns:a16="http://schemas.microsoft.com/office/drawing/2014/main" xmlns="" id="{76FE6F1A-7AF7-45C2-AABB-F69162F8CAF7}"/>
              </a:ext>
            </a:extLst>
          </p:cNvPr>
          <p:cNvSpPr txBox="1"/>
          <p:nvPr/>
        </p:nvSpPr>
        <p:spPr>
          <a:xfrm>
            <a:off x="-64008" y="-54864"/>
            <a:ext cx="1114536"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b="1" dirty="0"/>
              <a:t>1</a:t>
            </a:r>
            <a:r>
              <a:rPr lang="fr-FR" sz="1400" b="1" baseline="30000" dirty="0"/>
              <a:t>ers</a:t>
            </a:r>
            <a:r>
              <a:rPr lang="fr-FR" sz="1400" b="1" dirty="0"/>
              <a:t> tests</a:t>
            </a:r>
          </a:p>
          <a:p>
            <a:pPr>
              <a:lnSpc>
                <a:spcPct val="200000"/>
              </a:lnSpc>
            </a:pPr>
            <a:r>
              <a:rPr lang="fr-FR" sz="1400" dirty="0">
                <a:solidFill>
                  <a:schemeClr val="bg2">
                    <a:lumMod val="25000"/>
                  </a:schemeClr>
                </a:solidFill>
              </a:rPr>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282270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706773"/>
          </a:xfrm>
        </p:spPr>
        <p:txBody>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484310" y="2256639"/>
            <a:ext cx="10018713" cy="3534561"/>
          </a:xfrm>
        </p:spPr>
        <p:txBody>
          <a:bodyPr/>
          <a:lstStyle/>
          <a:p>
            <a:pPr marL="0" indent="0">
              <a:lnSpc>
                <a:spcPct val="150000"/>
              </a:lnSpc>
              <a:buNone/>
            </a:pPr>
            <a:r>
              <a:rPr lang="fr-FR" dirty="0">
                <a:solidFill>
                  <a:schemeClr val="tx2">
                    <a:lumMod val="50000"/>
                    <a:lumOff val="50000"/>
                  </a:schemeClr>
                </a:solidFill>
              </a:rPr>
              <a:t>État de l’art</a:t>
            </a:r>
          </a:p>
          <a:p>
            <a:pPr marL="0" indent="0">
              <a:lnSpc>
                <a:spcPct val="150000"/>
              </a:lnSpc>
              <a:buNone/>
            </a:pPr>
            <a:r>
              <a:rPr lang="fr-FR" dirty="0">
                <a:solidFill>
                  <a:schemeClr val="tx2">
                    <a:lumMod val="50000"/>
                    <a:lumOff val="50000"/>
                  </a:schemeClr>
                </a:solidFill>
              </a:rPr>
              <a:t>1</a:t>
            </a:r>
            <a:r>
              <a:rPr lang="fr-FR" baseline="30000" dirty="0">
                <a:solidFill>
                  <a:schemeClr val="tx2">
                    <a:lumMod val="50000"/>
                    <a:lumOff val="50000"/>
                  </a:schemeClr>
                </a:solidFill>
              </a:rPr>
              <a:t>ers</a:t>
            </a:r>
            <a:r>
              <a:rPr lang="fr-FR" dirty="0">
                <a:solidFill>
                  <a:schemeClr val="tx2">
                    <a:lumMod val="50000"/>
                    <a:lumOff val="50000"/>
                  </a:schemeClr>
                </a:solidFill>
              </a:rPr>
              <a:t> tests</a:t>
            </a:r>
          </a:p>
          <a:p>
            <a:pPr marL="0" indent="0">
              <a:lnSpc>
                <a:spcPct val="150000"/>
              </a:lnSpc>
              <a:buNone/>
            </a:pPr>
            <a:r>
              <a:rPr lang="fr-FR" dirty="0"/>
              <a:t>Conclusion et perspectives</a:t>
            </a:r>
          </a:p>
          <a:p>
            <a:pPr>
              <a:lnSpc>
                <a:spcPct val="150000"/>
              </a:lnSpc>
            </a:pPr>
            <a:endParaRPr lang="fr-FR" dirty="0"/>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23</a:t>
            </a:fld>
            <a:endParaRPr lang="fr-FR" sz="2000"/>
          </a:p>
        </p:txBody>
      </p:sp>
    </p:spTree>
    <p:extLst>
      <p:ext uri="{BB962C8B-B14F-4D97-AF65-F5344CB8AC3E}">
        <p14:creationId xmlns:p14="http://schemas.microsoft.com/office/powerpoint/2010/main" val="328256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Conclusion et perspectives</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1" y="370426"/>
            <a:ext cx="9336090" cy="6192606"/>
          </a:xfrm>
        </p:spPr>
        <p:txBody>
          <a:bodyPr>
            <a:normAutofit/>
          </a:bodyPr>
          <a:lstStyle/>
          <a:p>
            <a:pPr>
              <a:lnSpc>
                <a:spcPct val="170000"/>
              </a:lnSpc>
            </a:pPr>
            <a:r>
              <a:rPr lang="fr-FR" sz="2600" dirty="0"/>
              <a:t>Conclusion </a:t>
            </a:r>
          </a:p>
          <a:p>
            <a:pPr lvl="2">
              <a:lnSpc>
                <a:spcPct val="170000"/>
              </a:lnSpc>
              <a:buFont typeface="Courier New" panose="02070309020205020404" pitchFamily="49" charset="0"/>
              <a:buChar char="o"/>
            </a:pPr>
            <a:r>
              <a:rPr lang="fr-FR" sz="2000" dirty="0"/>
              <a:t>Médiane de 94% en </a:t>
            </a:r>
            <a:r>
              <a:rPr lang="fr-FR" sz="2000" dirty="0" err="1"/>
              <a:t>Dice</a:t>
            </a:r>
            <a:r>
              <a:rPr lang="fr-FR" sz="2000" dirty="0"/>
              <a:t> et 89% en IU pour la tumeur</a:t>
            </a:r>
          </a:p>
          <a:p>
            <a:pPr lvl="2">
              <a:lnSpc>
                <a:spcPct val="170000"/>
              </a:lnSpc>
              <a:buFont typeface="Courier New" panose="02070309020205020404" pitchFamily="49" charset="0"/>
              <a:buChar char="o"/>
            </a:pPr>
            <a:r>
              <a:rPr lang="fr-FR" sz="2000" dirty="0"/>
              <a:t>Segmentation non significatif des autres organes</a:t>
            </a:r>
          </a:p>
          <a:p>
            <a:pPr lvl="2">
              <a:lnSpc>
                <a:spcPct val="170000"/>
              </a:lnSpc>
              <a:buFont typeface="Courier New" panose="02070309020205020404" pitchFamily="49" charset="0"/>
              <a:buChar char="o"/>
            </a:pPr>
            <a:r>
              <a:rPr lang="fr-FR" sz="1900" dirty="0"/>
              <a:t>Amélioration des résultats avec ajout d’un prétraitement</a:t>
            </a:r>
          </a:p>
          <a:p>
            <a:pPr lvl="2">
              <a:lnSpc>
                <a:spcPct val="170000"/>
              </a:lnSpc>
              <a:buFont typeface="Courier New" panose="02070309020205020404" pitchFamily="49" charset="0"/>
              <a:buChar char="o"/>
            </a:pPr>
            <a:r>
              <a:rPr lang="fr-FR" sz="1900" dirty="0" err="1"/>
              <a:t>Deep</a:t>
            </a:r>
            <a:r>
              <a:rPr lang="fr-FR" sz="1900" dirty="0"/>
              <a:t> Learning plus efficace que d’autres méthodes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24</a:t>
            </a:fld>
            <a:endParaRPr lang="fr-FR" sz="2000" dirty="0"/>
          </a:p>
        </p:txBody>
      </p:sp>
      <p:sp>
        <p:nvSpPr>
          <p:cNvPr id="5" name="ZoneTexte 4">
            <a:extLst>
              <a:ext uri="{FF2B5EF4-FFF2-40B4-BE49-F238E27FC236}">
                <a16:creationId xmlns:a16="http://schemas.microsoft.com/office/drawing/2014/main" xmlns="" id="{EEBFD07B-5281-49AB-9ACB-0E9E27E4A8EA}"/>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b="1" dirty="0"/>
              <a:t>Conclusion</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1659797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226721" cy="866163"/>
          </a:xfrm>
        </p:spPr>
        <p:txBody>
          <a:bodyPr>
            <a:normAutofit/>
          </a:bodyPr>
          <a:lstStyle/>
          <a:p>
            <a:r>
              <a:rPr lang="fr-FR" dirty="0"/>
              <a:t>Conclusion et perspectives</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484310" y="370426"/>
            <a:ext cx="9467545" cy="6192606"/>
          </a:xfrm>
        </p:spPr>
        <p:txBody>
          <a:bodyPr>
            <a:normAutofit/>
          </a:bodyPr>
          <a:lstStyle/>
          <a:p>
            <a:pPr>
              <a:lnSpc>
                <a:spcPct val="170000"/>
              </a:lnSpc>
            </a:pPr>
            <a:r>
              <a:rPr lang="fr-FR" sz="2600" dirty="0"/>
              <a:t>Perspectives</a:t>
            </a:r>
          </a:p>
          <a:p>
            <a:pPr lvl="2">
              <a:lnSpc>
                <a:spcPct val="170000"/>
              </a:lnSpc>
              <a:buFont typeface="Courier New" panose="02070309020205020404" pitchFamily="49" charset="0"/>
              <a:buChar char="o"/>
            </a:pPr>
            <a:r>
              <a:rPr lang="fr-FR" sz="2000" dirty="0"/>
              <a:t>Entrevoir une solution semi-automatique pour la segmentation de la tumeur</a:t>
            </a:r>
          </a:p>
          <a:p>
            <a:pPr lvl="2">
              <a:lnSpc>
                <a:spcPct val="170000"/>
              </a:lnSpc>
              <a:buFont typeface="Courier New" panose="02070309020205020404" pitchFamily="49" charset="0"/>
              <a:buChar char="o"/>
            </a:pPr>
            <a:r>
              <a:rPr lang="fr-FR" sz="2000" dirty="0"/>
              <a:t>Besoin de nouveaux patients</a:t>
            </a:r>
          </a:p>
          <a:p>
            <a:pPr lvl="2">
              <a:lnSpc>
                <a:spcPct val="170000"/>
              </a:lnSpc>
              <a:buFont typeface="Courier New" panose="02070309020205020404" pitchFamily="49" charset="0"/>
              <a:buChar char="o"/>
            </a:pPr>
            <a:r>
              <a:rPr lang="fr-FR" sz="2000" dirty="0"/>
              <a:t>Futur tests avec U-Net</a:t>
            </a:r>
          </a:p>
          <a:p>
            <a:pPr lvl="2">
              <a:lnSpc>
                <a:spcPct val="170000"/>
              </a:lnSpc>
              <a:buFont typeface="Courier New" panose="02070309020205020404" pitchFamily="49" charset="0"/>
              <a:buChar char="o"/>
            </a:pPr>
            <a:r>
              <a:rPr lang="fr-FR" sz="2000" dirty="0"/>
              <a:t>Automatisation du prétraitement</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25</a:t>
            </a:fld>
            <a:endParaRPr lang="fr-FR" sz="2000" dirty="0"/>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149802"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État de l’art</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Conclusion</a:t>
            </a:r>
          </a:p>
          <a:p>
            <a:pPr>
              <a:lnSpc>
                <a:spcPct val="200000"/>
              </a:lnSpc>
            </a:pPr>
            <a:r>
              <a:rPr lang="fr-FR" sz="1400" b="1" dirty="0"/>
              <a:t>Perspectives</a:t>
            </a:r>
          </a:p>
        </p:txBody>
      </p:sp>
    </p:spTree>
    <p:extLst>
      <p:ext uri="{BB962C8B-B14F-4D97-AF65-F5344CB8AC3E}">
        <p14:creationId xmlns:p14="http://schemas.microsoft.com/office/powerpoint/2010/main" val="166539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984360" y="1380068"/>
            <a:ext cx="8518663" cy="2616199"/>
          </a:xfrm>
        </p:spPr>
        <p:txBody>
          <a:bodyPr/>
          <a:lstStyle/>
          <a:p>
            <a:pPr algn="ctr"/>
            <a:r>
              <a:rPr lang="fr-FR" dirty="0"/>
              <a:t>Segmentation d’images par RàPC et </a:t>
            </a:r>
            <a:r>
              <a:rPr lang="fr-FR" dirty="0" smtClean="0"/>
              <a:t>règles floues</a:t>
            </a:r>
            <a:endParaRPr lang="fr-FR" dirty="0"/>
          </a:p>
        </p:txBody>
      </p:sp>
      <p:sp>
        <p:nvSpPr>
          <p:cNvPr id="3" name="Espace réservé du numéro de diapositive 2"/>
          <p:cNvSpPr>
            <a:spLocks noGrp="1"/>
          </p:cNvSpPr>
          <p:nvPr>
            <p:ph type="sldNum" sz="quarter" idx="12"/>
          </p:nvPr>
        </p:nvSpPr>
        <p:spPr/>
        <p:txBody>
          <a:bodyPr/>
          <a:lstStyle/>
          <a:p>
            <a:fld id="{FEC07D1D-9040-46BE-96F9-BC33D0812D1B}" type="slidenum">
              <a:rPr lang="fr-FR" smtClean="0"/>
              <a:t>26</a:t>
            </a:fld>
            <a:endParaRPr lang="fr-FR"/>
          </a:p>
        </p:txBody>
      </p:sp>
    </p:spTree>
    <p:extLst>
      <p:ext uri="{BB962C8B-B14F-4D97-AF65-F5344CB8AC3E}">
        <p14:creationId xmlns:p14="http://schemas.microsoft.com/office/powerpoint/2010/main" val="11557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Plan</a:t>
            </a:r>
          </a:p>
        </p:txBody>
      </p:sp>
      <p:sp>
        <p:nvSpPr>
          <p:cNvPr id="3" name="Espace réservé du contenu 2"/>
          <p:cNvSpPr>
            <a:spLocks noGrp="1"/>
          </p:cNvSpPr>
          <p:nvPr>
            <p:ph idx="1"/>
          </p:nvPr>
        </p:nvSpPr>
        <p:spPr>
          <a:xfrm>
            <a:off x="1484310" y="1048871"/>
            <a:ext cx="10018713" cy="5029200"/>
          </a:xfrm>
        </p:spPr>
        <p:txBody>
          <a:bodyPr anchor="t">
            <a:normAutofit/>
          </a:bodyPr>
          <a:lstStyle/>
          <a:p>
            <a:pPr marL="514350" indent="-514350">
              <a:lnSpc>
                <a:spcPct val="150000"/>
              </a:lnSpc>
              <a:buAutoNum type="romanUcPeriod"/>
            </a:pPr>
            <a:r>
              <a:rPr lang="fr-FR" dirty="0"/>
              <a:t>Rappels sur la Croissance de régions / le RàPC </a:t>
            </a:r>
          </a:p>
          <a:p>
            <a:pPr marL="514350" indent="-514350">
              <a:lnSpc>
                <a:spcPct val="150000"/>
              </a:lnSpc>
              <a:buAutoNum type="romanUcPeriod"/>
            </a:pPr>
            <a:r>
              <a:rPr lang="fr-FR" dirty="0"/>
              <a:t>Mesure de similarité entre cas</a:t>
            </a:r>
          </a:p>
          <a:p>
            <a:pPr marL="971550" lvl="1" indent="-514350">
              <a:buSzPct val="110000"/>
              <a:buFont typeface="+mj-lt"/>
              <a:buAutoNum type="alphaUcPeriod"/>
            </a:pPr>
            <a:r>
              <a:rPr lang="fr-FR" dirty="0"/>
              <a:t>Caractéristiques statistiques</a:t>
            </a:r>
          </a:p>
          <a:p>
            <a:pPr marL="971550" lvl="1" indent="-514350">
              <a:buSzPct val="110000"/>
              <a:buFont typeface="+mj-lt"/>
              <a:buAutoNum type="alphaUcPeriod"/>
            </a:pPr>
            <a:r>
              <a:rPr lang="fr-FR" dirty="0"/>
              <a:t>Positionnement des organes</a:t>
            </a:r>
          </a:p>
          <a:p>
            <a:pPr marL="514350" indent="-514350">
              <a:lnSpc>
                <a:spcPct val="150000"/>
              </a:lnSpc>
              <a:buAutoNum type="romanUcPeriod"/>
            </a:pPr>
            <a:r>
              <a:rPr lang="fr-FR" dirty="0"/>
              <a:t>Adaptation de la position des germes</a:t>
            </a:r>
          </a:p>
          <a:p>
            <a:pPr marL="514350" indent="-514350">
              <a:lnSpc>
                <a:spcPct val="150000"/>
              </a:lnSpc>
              <a:buAutoNum type="romanUcPeriod"/>
            </a:pPr>
            <a:r>
              <a:rPr lang="fr-FR" dirty="0"/>
              <a:t>Expériences et résultats</a:t>
            </a:r>
          </a:p>
          <a:p>
            <a:pPr marL="0" indent="0">
              <a:buNone/>
            </a:pPr>
            <a:endParaRPr lang="fr-FR" dirty="0"/>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27</a:t>
            </a:fld>
            <a:endParaRPr lang="fr-FR"/>
          </a:p>
        </p:txBody>
      </p:sp>
    </p:spTree>
    <p:extLst>
      <p:ext uri="{BB962C8B-B14F-4D97-AF65-F5344CB8AC3E}">
        <p14:creationId xmlns:p14="http://schemas.microsoft.com/office/powerpoint/2010/main" val="3163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110748"/>
            <a:ext cx="10018713" cy="779929"/>
          </a:xfrm>
        </p:spPr>
        <p:txBody>
          <a:bodyPr/>
          <a:lstStyle/>
          <a:p>
            <a:pPr algn="l"/>
            <a:r>
              <a:rPr lang="fr-FR" dirty="0"/>
              <a:t> I. Rappels sur la croissance de régions</a:t>
            </a:r>
          </a:p>
        </p:txBody>
      </p:sp>
      <p:sp>
        <p:nvSpPr>
          <p:cNvPr id="3" name="Espace réservé du contenu 2"/>
          <p:cNvSpPr>
            <a:spLocks noGrp="1"/>
          </p:cNvSpPr>
          <p:nvPr>
            <p:ph idx="1"/>
          </p:nvPr>
        </p:nvSpPr>
        <p:spPr>
          <a:xfrm>
            <a:off x="1484310" y="1048871"/>
            <a:ext cx="10018713" cy="5029200"/>
          </a:xfrm>
        </p:spPr>
        <p:txBody>
          <a:bodyPr anchor="t"/>
          <a:lstStyle/>
          <a:p>
            <a:pPr marL="0" indent="0">
              <a:buNone/>
            </a:pPr>
            <a:r>
              <a:rPr lang="fr-FR" dirty="0"/>
              <a:t>Principe :</a:t>
            </a:r>
          </a:p>
          <a:p>
            <a:pPr>
              <a:lnSpc>
                <a:spcPct val="150000"/>
              </a:lnSpc>
            </a:pPr>
            <a:r>
              <a:rPr lang="fr-FR" dirty="0"/>
              <a:t>Positionner un pixel germe pour chaque objet à segmenter</a:t>
            </a:r>
          </a:p>
          <a:p>
            <a:pPr>
              <a:lnSpc>
                <a:spcPct val="150000"/>
              </a:lnSpc>
            </a:pPr>
            <a:r>
              <a:rPr lang="fr-FR" dirty="0"/>
              <a:t>Faire croître des « régions » à partir des germes</a:t>
            </a:r>
          </a:p>
          <a:p>
            <a:pPr>
              <a:lnSpc>
                <a:spcPct val="150000"/>
              </a:lnSpc>
            </a:pPr>
            <a:r>
              <a:rPr lang="fr-FR" dirty="0"/>
              <a:t>La croissance est contrôlée par des seuils de niveaux de gris :	</a:t>
            </a:r>
          </a:p>
          <a:p>
            <a:pPr lvl="1"/>
            <a:r>
              <a:rPr lang="fr-FR" b="1" dirty="0"/>
              <a:t>Seuil global</a:t>
            </a:r>
          </a:p>
          <a:p>
            <a:pPr lvl="1"/>
            <a:r>
              <a:rPr lang="fr-FR" b="1" dirty="0"/>
              <a:t>Seuil local</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28</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32206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la croissance de régions</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930" y="1254063"/>
            <a:ext cx="6706536" cy="4915586"/>
          </a:xfrm>
          <a:prstGeom prst="rect">
            <a:avLst/>
          </a:prstGeom>
          <a:ln>
            <a:noFill/>
          </a:ln>
          <a:effectLst>
            <a:outerShdw blurRad="292100" dist="139700" dir="2700000" algn="tl" rotWithShape="0">
              <a:srgbClr val="333333">
                <a:alpha val="65000"/>
              </a:srgbClr>
            </a:outerShdw>
          </a:effectLst>
        </p:spPr>
      </p:pic>
      <p:sp>
        <p:nvSpPr>
          <p:cNvPr id="3" name="Espace réservé du numéro de diapositive 2"/>
          <p:cNvSpPr>
            <a:spLocks noGrp="1"/>
          </p:cNvSpPr>
          <p:nvPr>
            <p:ph type="sldNum" sz="quarter" idx="12"/>
          </p:nvPr>
        </p:nvSpPr>
        <p:spPr/>
        <p:txBody>
          <a:bodyPr/>
          <a:lstStyle/>
          <a:p>
            <a:fld id="{FEC07D1D-9040-46BE-96F9-BC33D0812D1B}" type="slidenum">
              <a:rPr lang="fr-FR" smtClean="0"/>
              <a:t>29</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46631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571959E-DF41-4FBA-BD87-69C6273A4DA5}"/>
              </a:ext>
            </a:extLst>
          </p:cNvPr>
          <p:cNvSpPr>
            <a:spLocks noGrp="1"/>
          </p:cNvSpPr>
          <p:nvPr>
            <p:ph type="title"/>
          </p:nvPr>
        </p:nvSpPr>
        <p:spPr>
          <a:xfrm>
            <a:off x="621437" y="1918253"/>
            <a:ext cx="11027361" cy="2556093"/>
          </a:xfrm>
        </p:spPr>
        <p:txBody>
          <a:bodyPr>
            <a:normAutofit/>
          </a:bodyPr>
          <a:lstStyle/>
          <a:p>
            <a:r>
              <a:rPr lang="fr-FR" sz="6000" b="1" dirty="0"/>
              <a:t>Segmentation d’images </a:t>
            </a:r>
            <a:br>
              <a:rPr lang="fr-FR" sz="6000" b="1" dirty="0"/>
            </a:br>
            <a:r>
              <a:rPr lang="fr-FR" sz="6000" b="1" dirty="0"/>
              <a:t>par </a:t>
            </a:r>
            <a:r>
              <a:rPr lang="fr-FR" sz="6000" b="1" dirty="0" err="1"/>
              <a:t>Deep</a:t>
            </a:r>
            <a:r>
              <a:rPr lang="fr-FR" sz="6000" b="1" dirty="0"/>
              <a:t> Learning</a:t>
            </a:r>
          </a:p>
        </p:txBody>
      </p:sp>
      <p:sp>
        <p:nvSpPr>
          <p:cNvPr id="4" name="Espace réservé du numéro de diapositive 3">
            <a:extLst>
              <a:ext uri="{FF2B5EF4-FFF2-40B4-BE49-F238E27FC236}">
                <a16:creationId xmlns:a16="http://schemas.microsoft.com/office/drawing/2014/main" xmlns="" id="{FA567D7F-C5CC-47B7-BF24-46D3F55BB91E}"/>
              </a:ext>
            </a:extLst>
          </p:cNvPr>
          <p:cNvSpPr>
            <a:spLocks noGrp="1"/>
          </p:cNvSpPr>
          <p:nvPr>
            <p:ph type="sldNum" sz="quarter" idx="12"/>
          </p:nvPr>
        </p:nvSpPr>
        <p:spPr/>
        <p:txBody>
          <a:bodyPr/>
          <a:lstStyle/>
          <a:p>
            <a:fld id="{FEC07D1D-9040-46BE-96F9-BC33D0812D1B}" type="slidenum">
              <a:rPr lang="fr-FR" smtClean="0"/>
              <a:t>3</a:t>
            </a:fld>
            <a:endParaRPr lang="fr-FR"/>
          </a:p>
        </p:txBody>
      </p:sp>
    </p:spTree>
    <p:extLst>
      <p:ext uri="{BB962C8B-B14F-4D97-AF65-F5344CB8AC3E}">
        <p14:creationId xmlns:p14="http://schemas.microsoft.com/office/powerpoint/2010/main" val="3197692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le RàPC</a:t>
            </a:r>
          </a:p>
        </p:txBody>
      </p:sp>
      <p:sp>
        <p:nvSpPr>
          <p:cNvPr id="3" name="Espace réservé du contenu 2"/>
          <p:cNvSpPr>
            <a:spLocks noGrp="1"/>
          </p:cNvSpPr>
          <p:nvPr>
            <p:ph idx="1"/>
          </p:nvPr>
        </p:nvSpPr>
        <p:spPr>
          <a:xfrm>
            <a:off x="1484310" y="1008529"/>
            <a:ext cx="10018713" cy="4782671"/>
          </a:xfrm>
        </p:spPr>
        <p:txBody>
          <a:bodyPr anchor="t"/>
          <a:lstStyle/>
          <a:p>
            <a:endParaRPr lang="fr-FR" dirty="0"/>
          </a:p>
          <a:p>
            <a:pPr>
              <a:lnSpc>
                <a:spcPct val="150000"/>
              </a:lnSpc>
            </a:pPr>
            <a:r>
              <a:rPr lang="fr-FR" dirty="0"/>
              <a:t>Modélisation de cas selon l’architecture Problème / Solution</a:t>
            </a:r>
          </a:p>
          <a:p>
            <a:pPr>
              <a:lnSpc>
                <a:spcPct val="150000"/>
              </a:lnSpc>
            </a:pPr>
            <a:r>
              <a:rPr lang="fr-FR" dirty="0"/>
              <a:t>Problèmes : Les scanners</a:t>
            </a:r>
          </a:p>
          <a:p>
            <a:pPr>
              <a:lnSpc>
                <a:spcPct val="150000"/>
              </a:lnSpc>
            </a:pPr>
            <a:r>
              <a:rPr lang="fr-FR" dirty="0"/>
              <a:t>Solutions: la position des germes et les seuils de la croissance de régions</a:t>
            </a:r>
          </a:p>
          <a:p>
            <a:pPr>
              <a:lnSpc>
                <a:spcPct val="150000"/>
              </a:lnSpc>
            </a:pPr>
            <a:r>
              <a:rPr lang="fr-FR" dirty="0"/>
              <a:t>Stockage des cas dans une base</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30</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615086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lstStyle/>
          <a:p>
            <a:pPr algn="l"/>
            <a:r>
              <a:rPr lang="fr-FR" dirty="0"/>
              <a:t> I. Rappels sur le RàPC</a:t>
            </a:r>
          </a:p>
        </p:txBody>
      </p:sp>
      <p:sp>
        <p:nvSpPr>
          <p:cNvPr id="4" name="Ellipse 3"/>
          <p:cNvSpPr/>
          <p:nvPr/>
        </p:nvSpPr>
        <p:spPr>
          <a:xfrm>
            <a:off x="1922930" y="1344706"/>
            <a:ext cx="1640541" cy="860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Nouveau Problème</a:t>
            </a:r>
          </a:p>
        </p:txBody>
      </p:sp>
      <p:sp>
        <p:nvSpPr>
          <p:cNvPr id="5" name="Ellipse 4"/>
          <p:cNvSpPr/>
          <p:nvPr/>
        </p:nvSpPr>
        <p:spPr>
          <a:xfrm>
            <a:off x="5162407" y="2796988"/>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a:t>Problème</a:t>
            </a:r>
          </a:p>
        </p:txBody>
      </p:sp>
      <p:sp>
        <p:nvSpPr>
          <p:cNvPr id="6" name="Ellipse 5"/>
          <p:cNvSpPr/>
          <p:nvPr/>
        </p:nvSpPr>
        <p:spPr>
          <a:xfrm>
            <a:off x="5364112" y="2649069"/>
            <a:ext cx="1640541" cy="8606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a:t>Problème</a:t>
            </a:r>
          </a:p>
        </p:txBody>
      </p:sp>
      <p:sp>
        <p:nvSpPr>
          <p:cNvPr id="7" name="Ellipse 6"/>
          <p:cNvSpPr/>
          <p:nvPr/>
        </p:nvSpPr>
        <p:spPr>
          <a:xfrm>
            <a:off x="5606158" y="2501150"/>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a:t>Problème</a:t>
            </a:r>
          </a:p>
        </p:txBody>
      </p:sp>
      <p:sp>
        <p:nvSpPr>
          <p:cNvPr id="8" name="Ellipse 7"/>
          <p:cNvSpPr/>
          <p:nvPr/>
        </p:nvSpPr>
        <p:spPr>
          <a:xfrm>
            <a:off x="5804669" y="2380128"/>
            <a:ext cx="1640541" cy="86061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Base de cas</a:t>
            </a:r>
          </a:p>
        </p:txBody>
      </p:sp>
      <p:sp>
        <p:nvSpPr>
          <p:cNvPr id="9" name="Ellipse 8"/>
          <p:cNvSpPr/>
          <p:nvPr/>
        </p:nvSpPr>
        <p:spPr>
          <a:xfrm>
            <a:off x="9040907" y="1344706"/>
            <a:ext cx="1640541" cy="86061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Solution</a:t>
            </a:r>
          </a:p>
        </p:txBody>
      </p:sp>
      <p:cxnSp>
        <p:nvCxnSpPr>
          <p:cNvPr id="13" name="Connecteur en arc 12"/>
          <p:cNvCxnSpPr>
            <a:stCxn id="4" idx="6"/>
            <a:endCxn id="6" idx="1"/>
          </p:cNvCxnSpPr>
          <p:nvPr/>
        </p:nvCxnSpPr>
        <p:spPr>
          <a:xfrm>
            <a:off x="3563471" y="1775012"/>
            <a:ext cx="2040893" cy="1000091"/>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15" name="Connecteur en arc 14"/>
          <p:cNvCxnSpPr>
            <a:endCxn id="9" idx="4"/>
          </p:cNvCxnSpPr>
          <p:nvPr/>
        </p:nvCxnSpPr>
        <p:spPr>
          <a:xfrm flipV="1">
            <a:off x="6774524" y="2205318"/>
            <a:ext cx="3086654" cy="1191775"/>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sp>
        <p:nvSpPr>
          <p:cNvPr id="17" name="Ellipse 16"/>
          <p:cNvSpPr/>
          <p:nvPr/>
        </p:nvSpPr>
        <p:spPr>
          <a:xfrm>
            <a:off x="9040906" y="4526647"/>
            <a:ext cx="1640541" cy="860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Solution</a:t>
            </a:r>
          </a:p>
        </p:txBody>
      </p:sp>
      <p:cxnSp>
        <p:nvCxnSpPr>
          <p:cNvPr id="18" name="Connecteur en arc 17"/>
          <p:cNvCxnSpPr>
            <a:stCxn id="9" idx="6"/>
            <a:endCxn id="17" idx="6"/>
          </p:cNvCxnSpPr>
          <p:nvPr/>
        </p:nvCxnSpPr>
        <p:spPr>
          <a:xfrm flipH="1">
            <a:off x="10681447" y="1775012"/>
            <a:ext cx="1" cy="3181941"/>
          </a:xfrm>
          <a:prstGeom prst="curvedConnector3">
            <a:avLst>
              <a:gd name="adj1" fmla="val -22860000000"/>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2" name="Connecteur en arc 21"/>
          <p:cNvCxnSpPr>
            <a:stCxn id="17" idx="4"/>
            <a:endCxn id="37" idx="3"/>
          </p:cNvCxnSpPr>
          <p:nvPr/>
        </p:nvCxnSpPr>
        <p:spPr>
          <a:xfrm rot="5400000">
            <a:off x="8106110" y="4148388"/>
            <a:ext cx="516196" cy="2993939"/>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25" name="Connecteur en arc 24"/>
          <p:cNvCxnSpPr>
            <a:stCxn id="17" idx="2"/>
            <a:endCxn id="5" idx="4"/>
          </p:cNvCxnSpPr>
          <p:nvPr/>
        </p:nvCxnSpPr>
        <p:spPr>
          <a:xfrm rot="10800000">
            <a:off x="5982678" y="3657601"/>
            <a:ext cx="3058228" cy="1299353"/>
          </a:xfrm>
          <a:prstGeom prst="curvedConnector2">
            <a:avLst/>
          </a:prstGeom>
          <a:ln>
            <a:tailEnd type="triangle"/>
          </a:ln>
          <a:effectLst/>
        </p:spPr>
        <p:style>
          <a:lnRef idx="3">
            <a:schemeClr val="dk1"/>
          </a:lnRef>
          <a:fillRef idx="0">
            <a:schemeClr val="dk1"/>
          </a:fillRef>
          <a:effectRef idx="2">
            <a:schemeClr val="dk1"/>
          </a:effectRef>
          <a:fontRef idx="minor">
            <a:schemeClr val="tx1"/>
          </a:fontRef>
        </p:style>
      </p:cxnSp>
      <p:sp>
        <p:nvSpPr>
          <p:cNvPr id="28" name="ZoneTexte 27"/>
          <p:cNvSpPr txBox="1"/>
          <p:nvPr/>
        </p:nvSpPr>
        <p:spPr>
          <a:xfrm rot="1504393">
            <a:off x="3859675" y="1962749"/>
            <a:ext cx="2470993" cy="369332"/>
          </a:xfrm>
          <a:prstGeom prst="rect">
            <a:avLst/>
          </a:prstGeom>
          <a:noFill/>
        </p:spPr>
        <p:txBody>
          <a:bodyPr wrap="square" rtlCol="0">
            <a:prstTxWarp prst="textArchUp">
              <a:avLst/>
            </a:prstTxWarp>
            <a:spAutoFit/>
          </a:bodyPr>
          <a:lstStyle/>
          <a:p>
            <a:r>
              <a:rPr lang="fr-FR" dirty="0"/>
              <a:t>Mesure de similarité</a:t>
            </a:r>
          </a:p>
        </p:txBody>
      </p:sp>
      <p:sp>
        <p:nvSpPr>
          <p:cNvPr id="29" name="ZoneTexte 28"/>
          <p:cNvSpPr txBox="1"/>
          <p:nvPr/>
        </p:nvSpPr>
        <p:spPr>
          <a:xfrm rot="20658136">
            <a:off x="7840363" y="3044719"/>
            <a:ext cx="1851233" cy="369332"/>
          </a:xfrm>
          <a:prstGeom prst="rect">
            <a:avLst/>
          </a:prstGeom>
          <a:noFill/>
        </p:spPr>
        <p:txBody>
          <a:bodyPr wrap="square" rtlCol="0">
            <a:spAutoFit/>
          </a:bodyPr>
          <a:lstStyle/>
          <a:p>
            <a:r>
              <a:rPr lang="fr-FR" dirty="0"/>
              <a:t>Remémoration</a:t>
            </a:r>
          </a:p>
        </p:txBody>
      </p:sp>
      <p:sp>
        <p:nvSpPr>
          <p:cNvPr id="30" name="ZoneTexte 29"/>
          <p:cNvSpPr txBox="1"/>
          <p:nvPr/>
        </p:nvSpPr>
        <p:spPr>
          <a:xfrm rot="5400000">
            <a:off x="9889618" y="3199376"/>
            <a:ext cx="2493807" cy="369332"/>
          </a:xfrm>
          <a:prstGeom prst="rect">
            <a:avLst/>
          </a:prstGeom>
          <a:noFill/>
        </p:spPr>
        <p:txBody>
          <a:bodyPr wrap="square" rtlCol="0">
            <a:spAutoFit/>
          </a:bodyPr>
          <a:lstStyle/>
          <a:p>
            <a:r>
              <a:rPr lang="fr-FR" dirty="0"/>
              <a:t>Adaptation (Révision)</a:t>
            </a:r>
          </a:p>
        </p:txBody>
      </p:sp>
      <p:sp>
        <p:nvSpPr>
          <p:cNvPr id="32" name="ZoneTexte 31"/>
          <p:cNvSpPr txBox="1"/>
          <p:nvPr/>
        </p:nvSpPr>
        <p:spPr>
          <a:xfrm rot="21152546">
            <a:off x="7597390" y="5768398"/>
            <a:ext cx="1851233" cy="369332"/>
          </a:xfrm>
          <a:prstGeom prst="rect">
            <a:avLst/>
          </a:prstGeom>
          <a:noFill/>
        </p:spPr>
        <p:txBody>
          <a:bodyPr wrap="square" rtlCol="0">
            <a:spAutoFit/>
          </a:bodyPr>
          <a:lstStyle/>
          <a:p>
            <a:r>
              <a:rPr lang="fr-FR" dirty="0"/>
              <a:t>Segmentation</a:t>
            </a:r>
          </a:p>
        </p:txBody>
      </p:sp>
      <p:sp>
        <p:nvSpPr>
          <p:cNvPr id="37" name="Rectangle 36"/>
          <p:cNvSpPr/>
          <p:nvPr/>
        </p:nvSpPr>
        <p:spPr>
          <a:xfrm>
            <a:off x="5398836" y="5473149"/>
            <a:ext cx="1468402" cy="860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Résultat</a:t>
            </a:r>
          </a:p>
        </p:txBody>
      </p:sp>
      <p:sp>
        <p:nvSpPr>
          <p:cNvPr id="23" name="Rectangle 22"/>
          <p:cNvSpPr/>
          <p:nvPr/>
        </p:nvSpPr>
        <p:spPr>
          <a:xfrm rot="1284333">
            <a:off x="5659593" y="4555011"/>
            <a:ext cx="3439764" cy="329807"/>
          </a:xfrm>
          <a:prstGeom prst="rect">
            <a:avLst/>
          </a:prstGeom>
          <a:noFill/>
          <a:effectLst/>
        </p:spPr>
        <p:txBody>
          <a:bodyPr wrap="none" lIns="91440" tIns="45720" rIns="91440" bIns="45720">
            <a:prstTxWarp prst="textArchDown">
              <a:avLst/>
            </a:prstTxWarp>
            <a:spAutoFit/>
          </a:bodyPr>
          <a:lstStyle/>
          <a:p>
            <a:pPr algn="ctr"/>
            <a:r>
              <a:rPr lang="fr-FR" b="0" cap="none" spc="0" dirty="0">
                <a:ln w="0"/>
                <a:solidFill>
                  <a:schemeClr val="tx1"/>
                </a:solidFill>
              </a:rPr>
              <a:t>Stockage si résultat satisfaisant</a:t>
            </a:r>
          </a:p>
        </p:txBody>
      </p:sp>
      <p:sp>
        <p:nvSpPr>
          <p:cNvPr id="3" name="Espace réservé du numéro de diapositive 2"/>
          <p:cNvSpPr>
            <a:spLocks noGrp="1"/>
          </p:cNvSpPr>
          <p:nvPr>
            <p:ph type="sldNum" sz="quarter" idx="12"/>
          </p:nvPr>
        </p:nvSpPr>
        <p:spPr/>
        <p:txBody>
          <a:bodyPr/>
          <a:lstStyle/>
          <a:p>
            <a:fld id="{FEC07D1D-9040-46BE-96F9-BC33D0812D1B}" type="slidenum">
              <a:rPr lang="fr-FR" smtClean="0"/>
              <a:t>31</a:t>
            </a:fld>
            <a:endParaRPr lang="fr-FR"/>
          </a:p>
        </p:txBody>
      </p:sp>
      <p:sp>
        <p:nvSpPr>
          <p:cNvPr id="24" name="ZoneTexte 23">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822444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10" y="1048871"/>
            <a:ext cx="10018713" cy="5029200"/>
          </a:xfrm>
        </p:spPr>
        <p:txBody>
          <a:bodyPr anchor="t">
            <a:normAutofit fontScale="92500"/>
          </a:bodyPr>
          <a:lstStyle/>
          <a:p>
            <a:pPr marL="457200" indent="-457200">
              <a:buAutoNum type="alphaUcPeriod"/>
            </a:pPr>
            <a:endParaRPr lang="fr-FR" dirty="0"/>
          </a:p>
          <a:p>
            <a:pPr marL="457200" indent="-457200">
              <a:buSzPct val="110000"/>
              <a:buAutoNum type="alphaUcPeriod"/>
            </a:pPr>
            <a:r>
              <a:rPr lang="fr-FR" b="1" dirty="0"/>
              <a:t>Premier RàPC sur les caractéristiques statistiques des cas pour déterminer les paramètres de la croissance de région (seuils et prétraitements)</a:t>
            </a:r>
          </a:p>
          <a:p>
            <a:pPr lvl="1">
              <a:buFontTx/>
              <a:buChar char="-"/>
            </a:pPr>
            <a:r>
              <a:rPr lang="fr-FR" sz="2200" dirty="0"/>
              <a:t>Les statistiques des images (moyenne, </a:t>
            </a:r>
            <a:r>
              <a:rPr lang="fr-FR" sz="2200" dirty="0" err="1"/>
              <a:t>kurtosis</a:t>
            </a:r>
            <a:r>
              <a:rPr lang="fr-FR" sz="2200" dirty="0"/>
              <a:t>, variance, etc.) </a:t>
            </a:r>
            <a:r>
              <a:rPr lang="fr-FR" sz="2200" dirty="0">
                <a:sym typeface="Wingdings" panose="05000000000000000000" pitchFamily="2" charset="2"/>
              </a:rPr>
              <a:t> données Image </a:t>
            </a:r>
            <a:r>
              <a:rPr lang="fr-FR" sz="1800" dirty="0">
                <a:sym typeface="Wingdings" panose="05000000000000000000" pitchFamily="2" charset="2"/>
              </a:rPr>
              <a:t>[8]</a:t>
            </a:r>
            <a:r>
              <a:rPr lang="fr-FR" sz="1800" dirty="0"/>
              <a:t> [9] [10] [11]</a:t>
            </a:r>
          </a:p>
          <a:p>
            <a:pPr lvl="1">
              <a:buFontTx/>
              <a:buChar char="-"/>
            </a:pPr>
            <a:r>
              <a:rPr lang="fr-FR" sz="2200" dirty="0"/>
              <a:t>Les données patient (âge, taille, masse, sexe, etc.) </a:t>
            </a:r>
            <a:r>
              <a:rPr lang="fr-FR" sz="2200" dirty="0">
                <a:sym typeface="Wingdings" panose="05000000000000000000" pitchFamily="2" charset="2"/>
              </a:rPr>
              <a:t> métadonnées (données non Image)</a:t>
            </a:r>
          </a:p>
          <a:p>
            <a:pPr marL="457200" indent="-457200">
              <a:buAutoNum type="alphaUcPeriod"/>
            </a:pPr>
            <a:endParaRPr lang="fr-FR" dirty="0"/>
          </a:p>
          <a:p>
            <a:pPr marL="457200" indent="-457200">
              <a:buSzPct val="110000"/>
              <a:buAutoNum type="alphaUcPeriod"/>
            </a:pPr>
            <a:r>
              <a:rPr lang="fr-FR" b="1" dirty="0"/>
              <a:t>Deuxième RàPC pour déterminer le positionnement des organes (germes)</a:t>
            </a:r>
            <a:endParaRPr lang="fr-FR" sz="2200" b="1" dirty="0">
              <a:solidFill>
                <a:prstClr val="black"/>
              </a:solidFill>
              <a:sym typeface="Wingdings" panose="05000000000000000000" pitchFamily="2" charset="2"/>
            </a:endParaRPr>
          </a:p>
          <a:p>
            <a:pPr lvl="1">
              <a:buClr>
                <a:srgbClr val="30ACEC">
                  <a:lumMod val="75000"/>
                </a:srgbClr>
              </a:buClr>
              <a:buFontTx/>
              <a:buChar char="-"/>
            </a:pPr>
            <a:r>
              <a:rPr lang="fr-FR" sz="2200" dirty="0"/>
              <a:t>Le positionnement des organes les uns par rapport aux autres</a:t>
            </a:r>
          </a:p>
          <a:p>
            <a:pPr lvl="1">
              <a:buClr>
                <a:srgbClr val="30ACEC">
                  <a:lumMod val="75000"/>
                </a:srgbClr>
              </a:buClr>
              <a:buFontTx/>
              <a:buChar char="-"/>
            </a:pPr>
            <a:r>
              <a:rPr lang="fr-FR" sz="2200" dirty="0"/>
              <a:t>Le positionnement de la tumeur par rapport aux organes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32</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1996739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pPr marL="0" indent="0">
              <a:buNone/>
            </a:pPr>
            <a:endParaRPr lang="fr-FR" dirty="0"/>
          </a:p>
          <a:p>
            <a:r>
              <a:rPr lang="fr-FR" sz="2200" dirty="0"/>
              <a:t>La similarité reflète l’utilité d’un cas (de la base) pour résoudre un problème</a:t>
            </a:r>
          </a:p>
          <a:p>
            <a:r>
              <a:rPr lang="fr-FR" sz="2200" dirty="0"/>
              <a:t>Elle est fortement liée à la « distance » entre deux cas</a:t>
            </a:r>
          </a:p>
          <a:p>
            <a:r>
              <a:rPr lang="fr-FR" sz="2200" dirty="0"/>
              <a:t>Notion liée à la théorie des ensembles flous, car elle s’exprime (souvent) sur l’intervalle [0,1] (un degré de similarité)</a:t>
            </a:r>
          </a:p>
          <a:p>
            <a:r>
              <a:rPr lang="fr-FR" sz="2200" dirty="0"/>
              <a:t>Exemple : la similarité entre l’âge de deux personnes :</a:t>
            </a:r>
          </a:p>
          <a:p>
            <a:pPr lvl="1"/>
            <a:r>
              <a:rPr lang="fr-FR" dirty="0"/>
              <a:t>Plus la différence d’âge (distance) est faible et plus la similarité est grande</a:t>
            </a:r>
          </a:p>
          <a:p>
            <a:pPr lvl="1"/>
            <a:r>
              <a:rPr lang="fr-FR" dirty="0"/>
              <a:t>C’est pourquoi on définit par exemple : </a:t>
            </a:r>
            <a:r>
              <a:rPr lang="fr-FR" b="1" dirty="0">
                <a:latin typeface="Arial" panose="020B0604020202020204" pitchFamily="34" charset="0"/>
                <a:cs typeface="Arial" panose="020B0604020202020204" pitchFamily="34" charset="0"/>
              </a:rPr>
              <a:t>Similarité(</a:t>
            </a:r>
            <a:r>
              <a:rPr lang="fr-FR" b="1" dirty="0" err="1">
                <a:latin typeface="Arial" panose="020B0604020202020204" pitchFamily="34" charset="0"/>
                <a:cs typeface="Arial" panose="020B0604020202020204" pitchFamily="34" charset="0"/>
              </a:rPr>
              <a:t>x,y</a:t>
            </a:r>
            <a:r>
              <a:rPr lang="fr-FR" b="1" dirty="0">
                <a:latin typeface="Arial" panose="020B0604020202020204" pitchFamily="34" charset="0"/>
                <a:cs typeface="Arial" panose="020B0604020202020204" pitchFamily="34" charset="0"/>
              </a:rPr>
              <a:t>) = 1 – Distance(</a:t>
            </a:r>
            <a:r>
              <a:rPr lang="fr-FR" b="1" dirty="0" err="1">
                <a:latin typeface="Arial" panose="020B0604020202020204" pitchFamily="34" charset="0"/>
                <a:cs typeface="Arial" panose="020B0604020202020204" pitchFamily="34" charset="0"/>
              </a:rPr>
              <a:t>x,y</a:t>
            </a:r>
            <a:r>
              <a:rPr lang="fr-FR" b="1" dirty="0">
                <a:latin typeface="Arial" panose="020B0604020202020204" pitchFamily="34" charset="0"/>
                <a:cs typeface="Arial" panose="020B0604020202020204" pitchFamily="34" charset="0"/>
              </a:rPr>
              <a:t>)</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33</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638908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r>
                  <a:rPr lang="fr-FR" sz="2200" dirty="0"/>
                  <a:t>Formule utilisée : </a:t>
                </a:r>
              </a:p>
              <a:p>
                <a:pPr marL="457200" lvl="1" indent="0">
                  <a:buNone/>
                </a:pPr>
                <a:r>
                  <a:rPr lang="fr-FR" b="1" dirty="0">
                    <a:latin typeface="Arial" panose="020B0604020202020204" pitchFamily="34" charset="0"/>
                    <a:cs typeface="Arial" panose="020B0604020202020204" pitchFamily="34" charset="0"/>
                  </a:rPr>
                  <a:t>Partie Image : indice MSSIM </a:t>
                </a:r>
                <a:r>
                  <a:rPr lang="fr-FR" sz="1800" dirty="0">
                    <a:latin typeface="Arial" panose="020B0604020202020204" pitchFamily="34" charset="0"/>
                    <a:cs typeface="Arial" panose="020B0604020202020204" pitchFamily="34" charset="0"/>
                  </a:rPr>
                  <a:t>[13] </a:t>
                </a:r>
              </a:p>
              <a:p>
                <a:pPr marL="457200" lvl="1" indent="0">
                  <a:buNone/>
                </a:pPr>
                <a:r>
                  <a:rPr lang="fr-FR" i="1" dirty="0">
                    <a:latin typeface="Cambria Math" panose="02040503050406030204" pitchFamily="18" charset="0"/>
                    <a:ea typeface="Cambria Math" panose="02040503050406030204" pitchFamily="18" charset="0"/>
                    <a:cs typeface="Arial" panose="020B0604020202020204" pitchFamily="34" charset="0"/>
                  </a:rPr>
                  <a:t>SSIM(</a:t>
                </a:r>
                <a:r>
                  <a:rPr lang="fr-FR" i="1" dirty="0" err="1">
                    <a:latin typeface="Cambria Math" panose="02040503050406030204" pitchFamily="18" charset="0"/>
                    <a:ea typeface="Cambria Math" panose="02040503050406030204" pitchFamily="18" charset="0"/>
                    <a:cs typeface="Arial" panose="020B0604020202020204" pitchFamily="34" charset="0"/>
                  </a:rPr>
                  <a:t>x,y</a:t>
                </a:r>
                <a:r>
                  <a:rPr lang="fr-FR" i="1"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f>
                      <m:f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fPr>
                      <m:num>
                        <m:r>
                          <a:rPr lang="fr-FR" sz="2100" b="0" i="1"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𝑥</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𝑦</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1</m:t>
                        </m:r>
                        <m:r>
                          <a:rPr lang="fr-FR" sz="2100" b="0" i="1"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𝑥𝑦</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num>
                      <m:den>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e>
                          <m:sub>
                            <m:r>
                              <a:rPr lang="fr-FR" sz="2100" b="0" i="1" smtClean="0">
                                <a:latin typeface="Cambria Math" panose="02040503050406030204" pitchFamily="18" charset="0"/>
                                <a:ea typeface="Cambria Math" panose="02040503050406030204" pitchFamily="18" charset="0"/>
                                <a:cs typeface="Arial" panose="020B0604020202020204" pitchFamily="34" charset="0"/>
                              </a:rPr>
                              <m:t>𝑥</m:t>
                            </m:r>
                          </m:sub>
                          <m:sup>
                            <m:r>
                              <a:rPr lang="fr-FR" sz="21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smtClean="0">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e>
                          <m:sub>
                            <m:r>
                              <a:rPr lang="fr-FR" sz="2100" b="0" i="1" smtClean="0">
                                <a:latin typeface="Cambria Math" panose="02040503050406030204" pitchFamily="18" charset="0"/>
                                <a:ea typeface="Cambria Math" panose="02040503050406030204" pitchFamily="18" charset="0"/>
                                <a:cs typeface="Arial" panose="020B0604020202020204" pitchFamily="34" charset="0"/>
                              </a:rPr>
                              <m:t>𝑦</m:t>
                            </m:r>
                          </m:sub>
                          <m:sup>
                            <m:r>
                              <a:rPr lang="fr-FR" sz="2100" b="0" i="1" smtClean="0">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1</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e>
                          <m:sub>
                            <m:r>
                              <a:rPr lang="fr-FR" sz="2100" b="0" i="1">
                                <a:latin typeface="Cambria Math" panose="02040503050406030204" pitchFamily="18" charset="0"/>
                                <a:ea typeface="Cambria Math" panose="02040503050406030204" pitchFamily="18" charset="0"/>
                                <a:cs typeface="Arial" panose="020B0604020202020204" pitchFamily="34" charset="0"/>
                              </a:rPr>
                              <m:t>𝑥</m:t>
                            </m:r>
                          </m:sub>
                          <m:sup>
                            <m:r>
                              <a:rPr lang="fr-FR" sz="2100" b="0" i="1">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a:latin typeface="Cambria Math" panose="02040503050406030204" pitchFamily="18" charset="0"/>
                            <a:ea typeface="Cambria Math" panose="02040503050406030204" pitchFamily="18" charset="0"/>
                            <a:cs typeface="Arial" panose="020B0604020202020204" pitchFamily="34" charset="0"/>
                          </a:rPr>
                          <m:t>+</m:t>
                        </m:r>
                        <m:sSubSup>
                          <m:sSubSupPr>
                            <m:ctrlPr>
                              <a:rPr lang="fr-FR" sz="2100" i="1">
                                <a:latin typeface="Cambria Math" panose="02040503050406030204" pitchFamily="18" charset="0"/>
                                <a:ea typeface="Cambria Math" panose="02040503050406030204" pitchFamily="18" charset="0"/>
                                <a:cs typeface="Arial" panose="020B0604020202020204" pitchFamily="34" charset="0"/>
                              </a:rPr>
                            </m:ctrlPr>
                          </m:sSubSupPr>
                          <m:e>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e>
                          <m:sub>
                            <m:r>
                              <a:rPr lang="fr-FR" sz="2100" b="0" i="1">
                                <a:latin typeface="Cambria Math" panose="02040503050406030204" pitchFamily="18" charset="0"/>
                                <a:ea typeface="Cambria Math" panose="02040503050406030204" pitchFamily="18" charset="0"/>
                                <a:cs typeface="Arial" panose="020B0604020202020204" pitchFamily="34" charset="0"/>
                              </a:rPr>
                              <m:t>𝑦</m:t>
                            </m:r>
                          </m:sub>
                          <m:sup>
                            <m:r>
                              <a:rPr lang="fr-FR" sz="2100" b="0" i="1">
                                <a:latin typeface="Cambria Math" panose="02040503050406030204" pitchFamily="18" charset="0"/>
                                <a:ea typeface="Cambria Math" panose="02040503050406030204" pitchFamily="18" charset="0"/>
                                <a:cs typeface="Arial" panose="020B0604020202020204" pitchFamily="34" charset="0"/>
                              </a:rPr>
                              <m:t>2</m:t>
                            </m:r>
                          </m:sup>
                        </m:sSubSup>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𝐶</m:t>
                        </m:r>
                        <m:r>
                          <a:rPr lang="fr-FR" sz="2100" b="0" i="1" baseline="-25000" smtClean="0">
                            <a:latin typeface="Cambria Math" panose="02040503050406030204" pitchFamily="18" charset="0"/>
                            <a:ea typeface="Cambria Math" panose="02040503050406030204" pitchFamily="18" charset="0"/>
                            <a:cs typeface="Arial" panose="020B0604020202020204" pitchFamily="34" charset="0"/>
                          </a:rPr>
                          <m:t>2</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den>
                    </m:f>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𝑎𝑣𝑒𝑐</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𝜇</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𝑚𝑜𝑦𝑒𝑛𝑛𝑒</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𝜎</m:t>
                    </m:r>
                    <m:r>
                      <a:rPr lang="fr-FR" sz="2100" b="0" i="1" smtClean="0">
                        <a:latin typeface="Cambria Math" panose="02040503050406030204" pitchFamily="18" charset="0"/>
                        <a:ea typeface="Cambria Math" panose="02040503050406030204" pitchFamily="18" charset="0"/>
                        <a:cs typeface="Arial" panose="020B0604020202020204" pitchFamily="34" charset="0"/>
                      </a:rPr>
                      <m:t>=</m:t>
                    </m:r>
                    <m:r>
                      <a:rPr lang="fr-FR" sz="2100" b="0" i="1" smtClean="0">
                        <a:latin typeface="Cambria Math" panose="02040503050406030204" pitchFamily="18" charset="0"/>
                        <a:ea typeface="Cambria Math" panose="02040503050406030204" pitchFamily="18" charset="0"/>
                        <a:cs typeface="Arial" panose="020B0604020202020204" pitchFamily="34" charset="0"/>
                      </a:rPr>
                      <m:t>𝑒𝑐𝑎𝑟𝑡</m:t>
                    </m:r>
                    <m:r>
                      <a:rPr lang="fr-FR" sz="2100" b="0" i="1" smtClean="0">
                        <a:latin typeface="Cambria Math" panose="02040503050406030204" pitchFamily="18" charset="0"/>
                        <a:ea typeface="Cambria Math" panose="02040503050406030204" pitchFamily="18" charset="0"/>
                        <a:cs typeface="Arial" panose="020B0604020202020204" pitchFamily="34" charset="0"/>
                      </a:rPr>
                      <m:t> </m:t>
                    </m:r>
                    <m:r>
                      <a:rPr lang="fr-FR" sz="2100" b="0" i="1" smtClean="0">
                        <a:latin typeface="Cambria Math" panose="02040503050406030204" pitchFamily="18" charset="0"/>
                        <a:ea typeface="Cambria Math" panose="02040503050406030204" pitchFamily="18" charset="0"/>
                        <a:cs typeface="Arial" panose="020B0604020202020204" pitchFamily="34" charset="0"/>
                      </a:rPr>
                      <m:t>𝑡𝑦𝑝𝑒</m:t>
                    </m:r>
                  </m:oMath>
                </a14:m>
                <a:r>
                  <a:rPr lang="fr-FR" sz="2100" i="1" dirty="0">
                    <a:latin typeface="Cambria Math" panose="02040503050406030204" pitchFamily="18" charset="0"/>
                    <a:ea typeface="Cambria Math" panose="02040503050406030204" pitchFamily="18" charset="0"/>
                    <a:cs typeface="Arial" panose="020B0604020202020204" pitchFamily="34" charset="0"/>
                  </a:rPr>
                  <a:t>, </a:t>
                </a:r>
              </a:p>
              <a:p>
                <a:pPr marL="457200" lvl="1" indent="0">
                  <a:buNone/>
                </a:pPr>
                <a:r>
                  <a:rPr lang="fr-FR" sz="2100" i="1" dirty="0">
                    <a:latin typeface="Cambria Math" panose="02040503050406030204" pitchFamily="18" charset="0"/>
                    <a:ea typeface="Cambria Math" panose="02040503050406030204" pitchFamily="18" charset="0"/>
                    <a:cs typeface="Arial" panose="020B0604020202020204" pitchFamily="34" charset="0"/>
                  </a:rPr>
                  <a:t>			C</a:t>
                </a:r>
                <a:r>
                  <a:rPr lang="fr-FR" sz="2100" i="1" baseline="-25000" dirty="0">
                    <a:latin typeface="Cambria Math" panose="02040503050406030204" pitchFamily="18" charset="0"/>
                    <a:ea typeface="Cambria Math" panose="02040503050406030204" pitchFamily="18" charset="0"/>
                    <a:cs typeface="Arial" panose="020B0604020202020204" pitchFamily="34" charset="0"/>
                  </a:rPr>
                  <a:t>1</a:t>
                </a:r>
                <a:r>
                  <a:rPr lang="fr-FR" sz="2100" i="1" dirty="0">
                    <a:latin typeface="Cambria Math" panose="02040503050406030204" pitchFamily="18" charset="0"/>
                    <a:ea typeface="Cambria Math" panose="02040503050406030204" pitchFamily="18" charset="0"/>
                    <a:cs typeface="Arial" panose="020B0604020202020204" pitchFamily="34" charset="0"/>
                  </a:rPr>
                  <a:t> = 0,01*L, C</a:t>
                </a:r>
                <a:r>
                  <a:rPr lang="fr-FR" sz="2100" i="1" baseline="-25000" dirty="0">
                    <a:latin typeface="Cambria Math" panose="02040503050406030204" pitchFamily="18" charset="0"/>
                    <a:ea typeface="Cambria Math" panose="02040503050406030204" pitchFamily="18" charset="0"/>
                    <a:cs typeface="Arial" panose="020B0604020202020204" pitchFamily="34" charset="0"/>
                  </a:rPr>
                  <a:t>2</a:t>
                </a:r>
                <a:r>
                  <a:rPr lang="fr-FR" sz="2100" i="1" dirty="0">
                    <a:latin typeface="Cambria Math" panose="02040503050406030204" pitchFamily="18" charset="0"/>
                    <a:ea typeface="Cambria Math" panose="02040503050406030204" pitchFamily="18" charset="0"/>
                    <a:cs typeface="Arial" panose="020B0604020202020204" pitchFamily="34" charset="0"/>
                  </a:rPr>
                  <a:t> = 0,03*L et L = 255</a:t>
                </a:r>
              </a:p>
              <a:p>
                <a:pPr marL="457200" lvl="1" indent="0">
                  <a:lnSpc>
                    <a:spcPct val="150000"/>
                  </a:lnSpc>
                  <a:buNone/>
                </a:pPr>
                <a:r>
                  <a:rPr lang="fr-FR" i="1" dirty="0">
                    <a:latin typeface="Cambria Math" panose="02040503050406030204" pitchFamily="18" charset="0"/>
                    <a:ea typeface="Cambria Math" panose="02040503050406030204" pitchFamily="18" charset="0"/>
                    <a:cs typeface="Arial" panose="020B0604020202020204" pitchFamily="34" charset="0"/>
                  </a:rPr>
                  <a:t>MSSIM(X,Y) = </a:t>
                </a:r>
                <a14:m>
                  <m:oMath xmlns:m="http://schemas.openxmlformats.org/officeDocument/2006/math">
                    <m:f>
                      <m:fPr>
                        <m:ctrlPr>
                          <a:rPr lang="fr-FR" i="1" smtClean="0">
                            <a:latin typeface="Cambria Math" panose="02040503050406030204" pitchFamily="18" charset="0"/>
                            <a:ea typeface="Cambria Math" panose="02040503050406030204" pitchFamily="18" charset="0"/>
                            <a:cs typeface="Arial" panose="020B0604020202020204" pitchFamily="34" charset="0"/>
                          </a:rPr>
                        </m:ctrlPr>
                      </m:fPr>
                      <m:num>
                        <m:r>
                          <a:rPr lang="fr-FR" b="0" i="1" smtClean="0">
                            <a:latin typeface="Cambria Math" panose="02040503050406030204" pitchFamily="18" charset="0"/>
                            <a:ea typeface="Cambria Math" panose="02040503050406030204" pitchFamily="18" charset="0"/>
                            <a:cs typeface="Arial" panose="020B0604020202020204" pitchFamily="34" charset="0"/>
                          </a:rPr>
                          <m:t>1</m:t>
                        </m:r>
                      </m:num>
                      <m:den>
                        <m:r>
                          <a:rPr lang="fr-FR" b="0" i="1" smtClean="0">
                            <a:latin typeface="Cambria Math" panose="02040503050406030204" pitchFamily="18" charset="0"/>
                            <a:ea typeface="Cambria Math" panose="02040503050406030204" pitchFamily="18" charset="0"/>
                            <a:cs typeface="Arial" panose="020B0604020202020204" pitchFamily="34" charset="0"/>
                          </a:rPr>
                          <m:t>𝑀</m:t>
                        </m:r>
                      </m:den>
                    </m:f>
                    <m:nary>
                      <m:naryPr>
                        <m:chr m:val="∑"/>
                        <m:ctrlPr>
                          <a:rPr lang="fr-FR" i="1" smtClean="0">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fr-FR" b="0" i="1" smtClean="0">
                            <a:latin typeface="Cambria Math" panose="02040503050406030204" pitchFamily="18" charset="0"/>
                            <a:ea typeface="Cambria Math" panose="02040503050406030204" pitchFamily="18" charset="0"/>
                            <a:cs typeface="Arial" panose="020B0604020202020204" pitchFamily="34" charset="0"/>
                          </a:rPr>
                          <m:t>𝑗</m:t>
                        </m:r>
                        <m:r>
                          <a:rPr lang="fr-FR" b="0" i="1" smtClean="0">
                            <a:latin typeface="Cambria Math" panose="02040503050406030204" pitchFamily="18" charset="0"/>
                            <a:ea typeface="Cambria Math" panose="02040503050406030204" pitchFamily="18" charset="0"/>
                            <a:cs typeface="Arial" panose="020B0604020202020204" pitchFamily="34" charset="0"/>
                          </a:rPr>
                          <m:t>=1</m:t>
                        </m:r>
                      </m:sub>
                      <m:sup>
                        <m:r>
                          <a:rPr lang="fr-FR" b="0" i="1" smtClean="0">
                            <a:latin typeface="Cambria Math" panose="02040503050406030204" pitchFamily="18" charset="0"/>
                            <a:ea typeface="Cambria Math" panose="02040503050406030204" pitchFamily="18" charset="0"/>
                            <a:cs typeface="Arial" panose="020B0604020202020204" pitchFamily="34" charset="0"/>
                          </a:rPr>
                          <m:t>𝑀</m:t>
                        </m:r>
                      </m:sup>
                      <m:e>
                        <m:r>
                          <a:rPr lang="fr-FR" b="0" i="1" smtClean="0">
                            <a:latin typeface="Cambria Math" panose="02040503050406030204" pitchFamily="18" charset="0"/>
                            <a:ea typeface="Cambria Math" panose="02040503050406030204" pitchFamily="18" charset="0"/>
                            <a:cs typeface="Arial" panose="020B0604020202020204" pitchFamily="34" charset="0"/>
                          </a:rPr>
                          <m:t>𝑆𝑆𝐼𝑀</m:t>
                        </m:r>
                        <m:r>
                          <a:rPr lang="fr-FR" b="0" i="1" smtClean="0">
                            <a:latin typeface="Cambria Math" panose="02040503050406030204" pitchFamily="18" charset="0"/>
                            <a:ea typeface="Cambria Math" panose="02040503050406030204" pitchFamily="18" charset="0"/>
                            <a:cs typeface="Arial" panose="020B0604020202020204" pitchFamily="34" charset="0"/>
                          </a:rPr>
                          <m:t>(</m:t>
                        </m:r>
                        <m:r>
                          <a:rPr lang="fr-FR" b="0" i="1" smtClean="0">
                            <a:latin typeface="Cambria Math" panose="02040503050406030204" pitchFamily="18" charset="0"/>
                            <a:ea typeface="Cambria Math" panose="02040503050406030204" pitchFamily="18" charset="0"/>
                            <a:cs typeface="Arial" panose="020B0604020202020204" pitchFamily="34" charset="0"/>
                          </a:rPr>
                          <m:t>𝑥𝑖</m:t>
                        </m:r>
                        <m:r>
                          <a:rPr lang="fr-FR" b="0" i="1" smtClean="0">
                            <a:latin typeface="Cambria Math" panose="02040503050406030204" pitchFamily="18" charset="0"/>
                            <a:ea typeface="Cambria Math" panose="02040503050406030204" pitchFamily="18" charset="0"/>
                            <a:cs typeface="Arial" panose="020B0604020202020204" pitchFamily="34" charset="0"/>
                          </a:rPr>
                          <m:t>,</m:t>
                        </m:r>
                        <m:r>
                          <a:rPr lang="fr-FR" b="0" i="1" smtClean="0">
                            <a:latin typeface="Cambria Math" panose="02040503050406030204" pitchFamily="18" charset="0"/>
                            <a:ea typeface="Cambria Math" panose="02040503050406030204" pitchFamily="18" charset="0"/>
                            <a:cs typeface="Arial" panose="020B0604020202020204" pitchFamily="34" charset="0"/>
                          </a:rPr>
                          <m:t>𝑦𝑖</m:t>
                        </m:r>
                        <m:r>
                          <a:rPr lang="fr-FR" b="0" i="1" smtClean="0">
                            <a:latin typeface="Cambria Math" panose="02040503050406030204" pitchFamily="18" charset="0"/>
                            <a:ea typeface="Cambria Math" panose="02040503050406030204" pitchFamily="18" charset="0"/>
                            <a:cs typeface="Arial" panose="020B0604020202020204" pitchFamily="34" charset="0"/>
                          </a:rPr>
                          <m:t>)</m:t>
                        </m:r>
                      </m:e>
                    </m:nary>
                  </m:oMath>
                </a14:m>
                <a:r>
                  <a:rPr lang="fr-FR" i="1" dirty="0">
                    <a:latin typeface="Cambria Math" panose="02040503050406030204" pitchFamily="18" charset="0"/>
                    <a:ea typeface="Cambria Math" panose="02040503050406030204" pitchFamily="18" charset="0"/>
                    <a:cs typeface="Arial" panose="020B0604020202020204" pitchFamily="34" charset="0"/>
                  </a:rPr>
                  <a:t> avec M = nombre de fenêtres et x</a:t>
                </a:r>
                <a:r>
                  <a:rPr lang="fr-FR" i="1" baseline="-25000" dirty="0">
                    <a:latin typeface="Cambria Math" panose="02040503050406030204" pitchFamily="18" charset="0"/>
                    <a:ea typeface="Cambria Math" panose="02040503050406030204" pitchFamily="18" charset="0"/>
                    <a:cs typeface="Arial" panose="020B0604020202020204" pitchFamily="34" charset="0"/>
                  </a:rPr>
                  <a:t>i</a:t>
                </a:r>
                <a:r>
                  <a:rPr lang="fr-FR" i="1" dirty="0">
                    <a:latin typeface="Cambria Math" panose="02040503050406030204" pitchFamily="18" charset="0"/>
                    <a:ea typeface="Cambria Math" panose="02040503050406030204" pitchFamily="18" charset="0"/>
                    <a:cs typeface="Arial" panose="020B0604020202020204" pitchFamily="34" charset="0"/>
                  </a:rPr>
                  <a:t>, y</a:t>
                </a:r>
                <a:r>
                  <a:rPr lang="fr-FR" i="1" baseline="-25000" dirty="0">
                    <a:latin typeface="Cambria Math" panose="02040503050406030204" pitchFamily="18" charset="0"/>
                    <a:ea typeface="Cambria Math" panose="02040503050406030204" pitchFamily="18" charset="0"/>
                    <a:cs typeface="Arial" panose="020B0604020202020204" pitchFamily="34" charset="0"/>
                  </a:rPr>
                  <a:t>i</a:t>
                </a:r>
                <a:r>
                  <a:rPr lang="fr-FR" i="1" dirty="0">
                    <a:latin typeface="Cambria Math" panose="02040503050406030204" pitchFamily="18" charset="0"/>
                    <a:ea typeface="Cambria Math" panose="02040503050406030204" pitchFamily="18" charset="0"/>
                    <a:cs typeface="Arial" panose="020B0604020202020204" pitchFamily="34" charset="0"/>
                  </a:rPr>
                  <a:t>, les ROI des 			   	    images de base (X et Y)</a:t>
                </a:r>
              </a:p>
              <a:p>
                <a:pPr marL="914400" lvl="2" indent="0">
                  <a:buNone/>
                </a:pPr>
                <a:endParaRPr lang="fr-FR" b="1" dirty="0">
                  <a:latin typeface="Arial" panose="020B0604020202020204" pitchFamily="34" charset="0"/>
                  <a:cs typeface="Arial" panose="020B0604020202020204" pitchFamily="34" charset="0"/>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048871"/>
                <a:ext cx="10018713" cy="5029200"/>
              </a:xfrm>
              <a:blipFill rotWithShape="0">
                <a:blip r:embed="rId2"/>
                <a:stretch>
                  <a:fillRect l="-1338" t="-1818"/>
                </a:stretch>
              </a:blipFill>
            </p:spPr>
            <p:txBody>
              <a:bodyPr/>
              <a:lstStyle/>
              <a:p>
                <a:r>
                  <a:rPr lang="fr-FR">
                    <a:noFill/>
                  </a:rPr>
                  <a:t> </a:t>
                </a:r>
              </a:p>
            </p:txBody>
          </p:sp>
        </mc:Fallback>
      </mc:AlternateContent>
      <p:sp>
        <p:nvSpPr>
          <p:cNvPr id="4" name="Rectangle 3"/>
          <p:cNvSpPr/>
          <p:nvPr/>
        </p:nvSpPr>
        <p:spPr>
          <a:xfrm>
            <a:off x="7219949" y="4455461"/>
            <a:ext cx="3028953" cy="220419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7219946" y="5187628"/>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0</a:t>
            </a:r>
            <a:r>
              <a:rPr lang="fr-FR" sz="1400" dirty="0">
                <a:solidFill>
                  <a:prstClr val="white"/>
                </a:solidFill>
              </a:rPr>
              <a:t>,y</a:t>
            </a:r>
            <a:r>
              <a:rPr lang="fr-FR" sz="1400" baseline="-25000" dirty="0">
                <a:solidFill>
                  <a:prstClr val="white"/>
                </a:solidFill>
              </a:rPr>
              <a:t>1</a:t>
            </a:r>
            <a:r>
              <a:rPr lang="fr-FR" sz="1400" dirty="0">
                <a:solidFill>
                  <a:prstClr val="white"/>
                </a:solidFill>
              </a:rPr>
              <a:t>)</a:t>
            </a:r>
          </a:p>
        </p:txBody>
      </p:sp>
      <p:sp>
        <p:nvSpPr>
          <p:cNvPr id="19" name="Rectangle 18"/>
          <p:cNvSpPr/>
          <p:nvPr/>
        </p:nvSpPr>
        <p:spPr>
          <a:xfrm>
            <a:off x="7219945" y="4453713"/>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fr-FR" sz="1400" dirty="0"/>
              <a:t>SSIM(x</a:t>
            </a:r>
            <a:r>
              <a:rPr lang="fr-FR" sz="1400" baseline="-25000" dirty="0"/>
              <a:t>0</a:t>
            </a:r>
            <a:r>
              <a:rPr lang="fr-FR" sz="1400" dirty="0"/>
              <a:t>,y</a:t>
            </a:r>
            <a:r>
              <a:rPr lang="fr-FR" sz="1400" baseline="-25000" dirty="0"/>
              <a:t>0</a:t>
            </a:r>
            <a:r>
              <a:rPr lang="fr-FR" sz="1400" dirty="0"/>
              <a:t>)</a:t>
            </a:r>
          </a:p>
        </p:txBody>
      </p:sp>
      <p:sp>
        <p:nvSpPr>
          <p:cNvPr id="20" name="Rectangle 19"/>
          <p:cNvSpPr/>
          <p:nvPr/>
        </p:nvSpPr>
        <p:spPr>
          <a:xfrm>
            <a:off x="8229596" y="4451615"/>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1</a:t>
            </a:r>
            <a:r>
              <a:rPr lang="fr-FR" sz="1400" dirty="0">
                <a:solidFill>
                  <a:prstClr val="white"/>
                </a:solidFill>
              </a:rPr>
              <a:t>,y</a:t>
            </a:r>
            <a:r>
              <a:rPr lang="fr-FR" sz="1400" baseline="-25000" dirty="0">
                <a:solidFill>
                  <a:prstClr val="white"/>
                </a:solidFill>
              </a:rPr>
              <a:t>0</a:t>
            </a:r>
            <a:r>
              <a:rPr lang="fr-FR" sz="1400" dirty="0">
                <a:solidFill>
                  <a:prstClr val="white"/>
                </a:solidFill>
              </a:rPr>
              <a:t>)</a:t>
            </a:r>
          </a:p>
        </p:txBody>
      </p:sp>
      <p:sp>
        <p:nvSpPr>
          <p:cNvPr id="21" name="Rectangle 20"/>
          <p:cNvSpPr/>
          <p:nvPr/>
        </p:nvSpPr>
        <p:spPr>
          <a:xfrm>
            <a:off x="9239251" y="4451615"/>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lvl="0" algn="ctr"/>
            <a:r>
              <a:rPr lang="fr-FR" sz="1400" dirty="0">
                <a:solidFill>
                  <a:prstClr val="white"/>
                </a:solidFill>
              </a:rPr>
              <a:t>SSIM(x</a:t>
            </a:r>
            <a:r>
              <a:rPr lang="fr-FR" sz="1400" baseline="-25000" dirty="0">
                <a:solidFill>
                  <a:prstClr val="white"/>
                </a:solidFill>
              </a:rPr>
              <a:t>1</a:t>
            </a:r>
            <a:r>
              <a:rPr lang="fr-FR" sz="1400" dirty="0">
                <a:solidFill>
                  <a:prstClr val="white"/>
                </a:solidFill>
              </a:rPr>
              <a:t>,y</a:t>
            </a:r>
            <a:r>
              <a:rPr lang="fr-FR" sz="1400" baseline="-25000" dirty="0">
                <a:solidFill>
                  <a:prstClr val="white"/>
                </a:solidFill>
              </a:rPr>
              <a:t>0</a:t>
            </a:r>
            <a:r>
              <a:rPr lang="fr-FR" sz="1400" dirty="0">
                <a:solidFill>
                  <a:prstClr val="white"/>
                </a:solidFill>
              </a:rPr>
              <a:t>)</a:t>
            </a:r>
          </a:p>
        </p:txBody>
      </p:sp>
      <p:sp>
        <p:nvSpPr>
          <p:cNvPr id="22" name="Rectangle 21"/>
          <p:cNvSpPr/>
          <p:nvPr/>
        </p:nvSpPr>
        <p:spPr>
          <a:xfrm>
            <a:off x="8229592" y="5185530"/>
            <a:ext cx="1009651" cy="735664"/>
          </a:xfrm>
          <a:prstGeom prst="rect">
            <a:avLst/>
          </a:prstGeom>
          <a:solidFill>
            <a:schemeClr val="accent4"/>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fr-FR"/>
          </a:p>
        </p:txBody>
      </p:sp>
      <p:cxnSp>
        <p:nvCxnSpPr>
          <p:cNvPr id="24" name="Connecteur droit avec flèche 23"/>
          <p:cNvCxnSpPr/>
          <p:nvPr/>
        </p:nvCxnSpPr>
        <p:spPr>
          <a:xfrm>
            <a:off x="8657353" y="5557651"/>
            <a:ext cx="9381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Espace réservé du numéro de diapositive 4"/>
          <p:cNvSpPr>
            <a:spLocks noGrp="1"/>
          </p:cNvSpPr>
          <p:nvPr>
            <p:ph type="sldNum" sz="quarter" idx="12"/>
          </p:nvPr>
        </p:nvSpPr>
        <p:spPr/>
        <p:txBody>
          <a:bodyPr/>
          <a:lstStyle/>
          <a:p>
            <a:fld id="{FEC07D1D-9040-46BE-96F9-BC33D0812D1B}" type="slidenum">
              <a:rPr lang="fr-FR" smtClean="0"/>
              <a:t>34</a:t>
            </a:fld>
            <a:endParaRPr lang="fr-FR"/>
          </a:p>
        </p:txBody>
      </p:sp>
      <p:sp>
        <p:nvSpPr>
          <p:cNvPr id="12" name="ZoneTexte 11">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860692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048871"/>
                <a:ext cx="10018713" cy="5029200"/>
              </a:xfrm>
            </p:spPr>
            <p:txBody>
              <a:bodyPr anchor="t">
                <a:normAutofit/>
              </a:bodyPr>
              <a:lstStyle/>
              <a:p>
                <a:pPr marL="457200" indent="-457200">
                  <a:buSzPct val="110000"/>
                  <a:buAutoNum type="alphaUcPeriod"/>
                </a:pPr>
                <a:r>
                  <a:rPr lang="fr-FR" b="1" dirty="0"/>
                  <a:t>Premier RàPC sur les caractéristiques des cas</a:t>
                </a:r>
              </a:p>
              <a:p>
                <a:r>
                  <a:rPr lang="fr-FR" sz="2200" dirty="0"/>
                  <a:t>Formule utilisée : </a:t>
                </a:r>
              </a:p>
              <a:p>
                <a:pPr marL="457200" lvl="1" indent="0">
                  <a:buNone/>
                </a:pPr>
                <a:r>
                  <a:rPr lang="fr-FR" b="1" dirty="0">
                    <a:latin typeface="Arial" panose="020B0604020202020204" pitchFamily="34" charset="0"/>
                    <a:cs typeface="Arial" panose="020B0604020202020204" pitchFamily="34" charset="0"/>
                  </a:rPr>
                  <a:t>Partie métadonnées: formule de </a:t>
                </a:r>
                <a:r>
                  <a:rPr lang="fr-FR" b="1" dirty="0" err="1">
                    <a:latin typeface="Arial" panose="020B0604020202020204" pitchFamily="34" charset="0"/>
                    <a:cs typeface="Arial" panose="020B0604020202020204" pitchFamily="34" charset="0"/>
                  </a:rPr>
                  <a:t>Perner</a:t>
                </a:r>
                <a:r>
                  <a:rPr lang="fr-FR" b="1" dirty="0">
                    <a:latin typeface="Arial" panose="020B0604020202020204" pitchFamily="34" charset="0"/>
                    <a:cs typeface="Arial" panose="020B0604020202020204" pitchFamily="34" charset="0"/>
                  </a:rPr>
                  <a:t> </a:t>
                </a:r>
                <a:r>
                  <a:rPr lang="fr-FR" sz="1800" dirty="0">
                    <a:latin typeface="Arial" panose="020B0604020202020204" pitchFamily="34" charset="0"/>
                    <a:cs typeface="Arial" panose="020B0604020202020204" pitchFamily="34" charset="0"/>
                  </a:rPr>
                  <a:t>[9]</a:t>
                </a:r>
              </a:p>
              <a:p>
                <a:pPr marL="457200" lvl="1" indent="0">
                  <a:buNone/>
                </a:pPr>
                <a14:m>
                  <m:oMathPara xmlns:m="http://schemas.openxmlformats.org/officeDocument/2006/math">
                    <m:oMathParaPr>
                      <m:jc m:val="centerGroup"/>
                    </m:oMathParaPr>
                    <m:oMath xmlns:m="http://schemas.openxmlformats.org/officeDocument/2006/math">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m:t>
                          </m:r>
                          <m:r>
                            <a:rPr lang="fr-FR" sz="1900" i="1">
                              <a:latin typeface="Cambria Math" panose="02040503050406030204" pitchFamily="18" charset="0"/>
                            </a:rPr>
                            <m:t>𝑦</m:t>
                          </m:r>
                        </m:e>
                      </m:d>
                      <m:r>
                        <a:rPr lang="fr-FR" sz="1900" i="1">
                          <a:latin typeface="Cambria Math" panose="02040503050406030204" pitchFamily="18" charset="0"/>
                        </a:rPr>
                        <m:t>= </m:t>
                      </m:r>
                      <m:f>
                        <m:fPr>
                          <m:ctrlPr>
                            <a:rPr lang="fr-FR" sz="1900" i="1">
                              <a:latin typeface="Cambria Math" panose="02040503050406030204" pitchFamily="18" charset="0"/>
                            </a:rPr>
                          </m:ctrlPr>
                        </m:fPr>
                        <m:num>
                          <m:r>
                            <a:rPr lang="fr-FR" sz="1900" i="1">
                              <a:latin typeface="Cambria Math" panose="02040503050406030204" pitchFamily="18" charset="0"/>
                            </a:rPr>
                            <m:t>|</m:t>
                          </m:r>
                          <m:r>
                            <a:rPr lang="fr-FR" sz="1900" i="1">
                              <a:latin typeface="Cambria Math" panose="02040503050406030204" pitchFamily="18" charset="0"/>
                            </a:rPr>
                            <m:t>𝐴𝑖</m:t>
                          </m:r>
                          <m:r>
                            <a:rPr lang="fr-FR" sz="1900" i="1">
                              <a:latin typeface="Cambria Math" panose="02040503050406030204" pitchFamily="18" charset="0"/>
                            </a:rPr>
                            <m:t>|</m:t>
                          </m:r>
                        </m:num>
                        <m:den>
                          <m:r>
                            <a:rPr lang="fr-FR" sz="1900" i="1">
                              <a:latin typeface="Cambria Math" panose="02040503050406030204" pitchFamily="18" charset="0"/>
                              <a:ea typeface="Cambria Math" panose="02040503050406030204" pitchFamily="18" charset="0"/>
                            </a:rPr>
                            <m:t>𝛼</m:t>
                          </m:r>
                          <m:d>
                            <m:dPr>
                              <m:begChr m:val="|"/>
                              <m:endChr m:val="]"/>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𝐴𝑖</m:t>
                              </m:r>
                            </m:e>
                          </m:d>
                          <m:r>
                            <a:rPr lang="fr-FR" sz="1900" i="1">
                              <a:latin typeface="Cambria Math" panose="02040503050406030204" pitchFamily="18" charset="0"/>
                              <a:ea typeface="Cambria Math" panose="02040503050406030204" pitchFamily="18" charset="0"/>
                            </a:rPr>
                            <m:t> + </m:t>
                          </m:r>
                          <m:r>
                            <a:rPr lang="fr-FR" sz="1900" i="1">
                              <a:latin typeface="Cambria Math" panose="02040503050406030204" pitchFamily="18" charset="0"/>
                              <a:ea typeface="Cambria Math" panose="02040503050406030204" pitchFamily="18" charset="0"/>
                            </a:rPr>
                            <m:t>𝛽</m:t>
                          </m:r>
                          <m:d>
                            <m:dPr>
                              <m:begChr m:val="|"/>
                              <m:endChr m:val="|"/>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𝐷𝑖</m:t>
                              </m:r>
                            </m:e>
                          </m:d>
                          <m:r>
                            <a:rPr lang="fr-FR" sz="1900" i="1">
                              <a:latin typeface="Cambria Math" panose="02040503050406030204" pitchFamily="18" charset="0"/>
                              <a:ea typeface="Cambria Math" panose="02040503050406030204" pitchFamily="18" charset="0"/>
                            </a:rPr>
                            <m:t> + </m:t>
                          </m:r>
                          <m:r>
                            <a:rPr lang="fr-FR" sz="1900" i="1">
                              <a:latin typeface="Cambria Math" panose="02040503050406030204" pitchFamily="18" charset="0"/>
                              <a:ea typeface="Cambria Math" panose="02040503050406030204" pitchFamily="18" charset="0"/>
                            </a:rPr>
                            <m:t>𝛾</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𝐸𝑖</m:t>
                          </m:r>
                          <m:r>
                            <a:rPr lang="fr-FR" sz="1900" i="1">
                              <a:latin typeface="Cambria Math" panose="02040503050406030204" pitchFamily="18" charset="0"/>
                              <a:ea typeface="Cambria Math" panose="02040503050406030204" pitchFamily="18" charset="0"/>
                            </a:rPr>
                            <m:t>|</m:t>
                          </m:r>
                        </m:den>
                      </m:f>
                      <m:r>
                        <a:rPr lang="fr-FR" sz="1900" i="1">
                          <a:latin typeface="Cambria Math" panose="02040503050406030204" pitchFamily="18" charset="0"/>
                        </a:rPr>
                        <m:t>, </m:t>
                      </m:r>
                      <m:r>
                        <a:rPr lang="fr-FR" sz="1900" i="1">
                          <a:latin typeface="Cambria Math" panose="02040503050406030204" pitchFamily="18" charset="0"/>
                        </a:rPr>
                        <m:t>𝑎𝑣𝑒𝑐</m:t>
                      </m:r>
                      <m:r>
                        <a:rPr lang="fr-FR" sz="1900" i="1">
                          <a:latin typeface="Cambria Math" panose="02040503050406030204" pitchFamily="18" charset="0"/>
                        </a:rPr>
                        <m:t> </m:t>
                      </m:r>
                      <m:r>
                        <a:rPr lang="fr-FR" sz="1900" i="1">
                          <a:latin typeface="Cambria Math" panose="02040503050406030204" pitchFamily="18" charset="0"/>
                        </a:rPr>
                        <m:t>𝐴𝑖</m:t>
                      </m:r>
                      <m:r>
                        <a:rPr lang="fr-FR" sz="1900" i="1">
                          <a:latin typeface="Cambria Math" panose="02040503050406030204" pitchFamily="18" charset="0"/>
                        </a:rPr>
                        <m:t>=</m:t>
                      </m:r>
                      <m:r>
                        <a:rPr lang="fr-FR" sz="1900" i="1">
                          <a:latin typeface="Cambria Math" panose="02040503050406030204" pitchFamily="18" charset="0"/>
                        </a:rPr>
                        <m:t>𝑏𝑜𝑡h</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m:t>
                          </m:r>
                          <m:r>
                            <a:rPr lang="fr-FR" sz="1900" i="1">
                              <a:latin typeface="Cambria Math" panose="02040503050406030204" pitchFamily="18" charset="0"/>
                              <a:ea typeface="Cambria Math" panose="02040503050406030204" pitchFamily="18" charset="0"/>
                            </a:rPr>
                            <m:t>𝑦</m:t>
                          </m:r>
                        </m:e>
                      </m:d>
                      <m:r>
                        <a:rPr lang="fr-FR" sz="1900" i="1">
                          <a:latin typeface="Cambria Math" panose="02040503050406030204" pitchFamily="18" charset="0"/>
                          <a:ea typeface="Cambria Math" panose="02040503050406030204" pitchFamily="18" charset="0"/>
                        </a:rPr>
                        <m:t>, </m:t>
                      </m:r>
                      <m:r>
                        <a:rPr lang="fr-FR" sz="1900" i="1">
                          <a:latin typeface="Cambria Math" panose="02040503050406030204" pitchFamily="18" charset="0"/>
                          <a:ea typeface="Cambria Math" panose="02040503050406030204" pitchFamily="18" charset="0"/>
                        </a:rPr>
                        <m:t>𝐷𝑖</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𝑜𝑛𝑙𝑦</m:t>
                      </m:r>
                      <m:d>
                        <m:dPr>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𝑥</m:t>
                          </m:r>
                        </m:e>
                      </m:d>
                      <m:r>
                        <a:rPr lang="fr-FR" sz="1900" i="1">
                          <a:latin typeface="Cambria Math" panose="02040503050406030204" pitchFamily="18" charset="0"/>
                          <a:ea typeface="Cambria Math" panose="02040503050406030204" pitchFamily="18" charset="0"/>
                        </a:rPr>
                        <m:t>, </m:t>
                      </m:r>
                      <m:r>
                        <a:rPr lang="fr-FR" sz="1900" i="1">
                          <a:latin typeface="Cambria Math" panose="02040503050406030204" pitchFamily="18" charset="0"/>
                          <a:ea typeface="Cambria Math" panose="02040503050406030204" pitchFamily="18" charset="0"/>
                        </a:rPr>
                        <m:t>𝐸𝑖</m:t>
                      </m:r>
                      <m:r>
                        <a:rPr lang="fr-FR" sz="1900" i="1">
                          <a:latin typeface="Cambria Math" panose="02040503050406030204" pitchFamily="18" charset="0"/>
                          <a:ea typeface="Cambria Math" panose="02040503050406030204" pitchFamily="18" charset="0"/>
                        </a:rPr>
                        <m:t>=</m:t>
                      </m:r>
                      <m:r>
                        <a:rPr lang="fr-FR" sz="1900" i="1">
                          <a:latin typeface="Cambria Math" panose="02040503050406030204" pitchFamily="18" charset="0"/>
                          <a:ea typeface="Cambria Math" panose="02040503050406030204" pitchFamily="18" charset="0"/>
                        </a:rPr>
                        <m:t>𝑜𝑛𝑙𝑦</m:t>
                      </m:r>
                      <m:d>
                        <m:dPr>
                          <m:ctrlPr>
                            <a:rPr lang="fr-FR" sz="1900" i="1">
                              <a:latin typeface="Cambria Math" panose="02040503050406030204" pitchFamily="18" charset="0"/>
                              <a:ea typeface="Cambria Math" panose="02040503050406030204" pitchFamily="18" charset="0"/>
                            </a:rPr>
                          </m:ctrlPr>
                        </m:dPr>
                        <m:e>
                          <m:r>
                            <a:rPr lang="fr-FR" sz="1900" i="1">
                              <a:latin typeface="Cambria Math" panose="02040503050406030204" pitchFamily="18" charset="0"/>
                              <a:ea typeface="Cambria Math" panose="02040503050406030204" pitchFamily="18" charset="0"/>
                            </a:rPr>
                            <m:t>𝑦</m:t>
                          </m:r>
                        </m:e>
                      </m:d>
                    </m:oMath>
                  </m:oMathPara>
                </a14:m>
                <a:endParaRPr lang="fr-FR" sz="1900" dirty="0"/>
              </a:p>
              <a:p>
                <a:pPr lvl="2">
                  <a:buSzPct val="100000"/>
                  <a:buFont typeface="Wingdings" panose="05000000000000000000" pitchFamily="2" charset="2"/>
                  <a:buChar char="Ø"/>
                </a:pPr>
                <a:r>
                  <a:rPr lang="fr-FR" sz="1700" dirty="0"/>
                  <a:t>Nécessite une conversion des caractéristiques en binaire </a:t>
                </a:r>
              </a:p>
              <a:p>
                <a:pPr lvl="2">
                  <a:buSzPct val="100000"/>
                  <a:buFont typeface="Wingdings" panose="05000000000000000000" pitchFamily="2" charset="2"/>
                  <a:buChar char="Ø"/>
                </a:pPr>
                <a:r>
                  <a:rPr lang="el-GR" sz="1700" dirty="0"/>
                  <a:t>α</a:t>
                </a:r>
                <a:r>
                  <a:rPr lang="fr-FR" sz="1700" dirty="0"/>
                  <a:t>,</a:t>
                </a:r>
                <a:r>
                  <a:rPr lang="el-GR" sz="1700" dirty="0"/>
                  <a:t>β</a:t>
                </a:r>
                <a:r>
                  <a:rPr lang="fr-FR" sz="1700" dirty="0"/>
                  <a:t> et </a:t>
                </a:r>
                <a:r>
                  <a:rPr lang="el-GR" sz="1700" dirty="0"/>
                  <a:t>γ</a:t>
                </a:r>
                <a:r>
                  <a:rPr lang="fr-FR" sz="1700" dirty="0"/>
                  <a:t> sont des poids, généralement </a:t>
                </a:r>
                <a:r>
                  <a:rPr lang="el-GR" sz="1700" i="1" dirty="0">
                    <a:latin typeface="Cambria Math" panose="02040503050406030204" pitchFamily="18" charset="0"/>
                    <a:ea typeface="Cambria Math" panose="02040503050406030204" pitchFamily="18" charset="0"/>
                  </a:rPr>
                  <a:t>α</a:t>
                </a:r>
                <a:r>
                  <a:rPr lang="fr-FR" sz="1700" i="1" dirty="0">
                    <a:latin typeface="Cambria Math" panose="02040503050406030204" pitchFamily="18" charset="0"/>
                    <a:ea typeface="Cambria Math" panose="02040503050406030204" pitchFamily="18" charset="0"/>
                  </a:rPr>
                  <a:t> = </a:t>
                </a:r>
                <a:r>
                  <a:rPr lang="el-GR" sz="1700" i="1" dirty="0">
                    <a:latin typeface="Cambria Math" panose="02040503050406030204" pitchFamily="18" charset="0"/>
                    <a:ea typeface="Cambria Math" panose="02040503050406030204" pitchFamily="18" charset="0"/>
                  </a:rPr>
                  <a:t>β</a:t>
                </a:r>
                <a:r>
                  <a:rPr lang="fr-FR" sz="1700" i="1" dirty="0">
                    <a:latin typeface="Cambria Math" panose="02040503050406030204" pitchFamily="18" charset="0"/>
                    <a:ea typeface="Cambria Math" panose="02040503050406030204" pitchFamily="18" charset="0"/>
                  </a:rPr>
                  <a:t> = 1 </a:t>
                </a:r>
                <a:r>
                  <a:rPr lang="fr-FR" sz="1700" dirty="0"/>
                  <a:t>et </a:t>
                </a:r>
                <a:r>
                  <a:rPr lang="el-GR" sz="1700" i="1" dirty="0">
                    <a:latin typeface="Cambria Math" panose="02040503050406030204" pitchFamily="18" charset="0"/>
                    <a:ea typeface="Cambria Math" panose="02040503050406030204" pitchFamily="18" charset="0"/>
                  </a:rPr>
                  <a:t>γ</a:t>
                </a:r>
                <a:r>
                  <a:rPr lang="fr-FR" sz="1700" i="1" dirty="0">
                    <a:latin typeface="Cambria Math" panose="02040503050406030204" pitchFamily="18" charset="0"/>
                    <a:ea typeface="Cambria Math" panose="02040503050406030204" pitchFamily="18" charset="0"/>
                  </a:rPr>
                  <a:t> = 0,5</a:t>
                </a:r>
                <a:r>
                  <a:rPr lang="fr-FR" sz="1700" dirty="0"/>
                  <a:t>, </a:t>
                </a:r>
                <a:r>
                  <a:rPr lang="fr-FR" sz="1700" b="1" dirty="0"/>
                  <a:t>quand </a:t>
                </a:r>
                <a:r>
                  <a:rPr lang="fr-FR" sz="1700" b="1" i="1" dirty="0">
                    <a:latin typeface="Cambria Math" panose="02040503050406030204" pitchFamily="18" charset="0"/>
                    <a:ea typeface="Cambria Math" panose="02040503050406030204" pitchFamily="18" charset="0"/>
                  </a:rPr>
                  <a:t>y</a:t>
                </a:r>
                <a:r>
                  <a:rPr lang="fr-FR" sz="1700" b="1" dirty="0"/>
                  <a:t>  est le nouveau cas</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048871"/>
                <a:ext cx="10018713" cy="5029200"/>
              </a:xfrm>
              <a:blipFill rotWithShape="0">
                <a:blip r:embed="rId3"/>
                <a:stretch>
                  <a:fillRect l="-1338" t="-1818"/>
                </a:stretch>
              </a:blipFill>
            </p:spPr>
            <p:txBody>
              <a:bodyPr/>
              <a:lstStyle/>
              <a:p>
                <a:r>
                  <a:rPr lang="fr-FR">
                    <a:noFill/>
                  </a:rPr>
                  <a:t> </a:t>
                </a:r>
              </a:p>
            </p:txBody>
          </p:sp>
        </mc:Fallback>
      </mc:AlternateContent>
      <p:graphicFrame>
        <p:nvGraphicFramePr>
          <p:cNvPr id="11" name="Tableau 10"/>
          <p:cNvGraphicFramePr>
            <a:graphicFrameLocks noGrp="1"/>
          </p:cNvGraphicFramePr>
          <p:nvPr>
            <p:extLst/>
          </p:nvPr>
        </p:nvGraphicFramePr>
        <p:xfrm>
          <a:off x="4776106" y="4454917"/>
          <a:ext cx="2847976" cy="1854200"/>
        </p:xfrm>
        <a:graphic>
          <a:graphicData uri="http://schemas.openxmlformats.org/drawingml/2006/table">
            <a:tbl>
              <a:tblPr firstRow="1" bandRow="1">
                <a:tableStyleId>{5940675A-B579-460E-94D1-54222C63F5DA}</a:tableStyleId>
              </a:tblPr>
              <a:tblGrid>
                <a:gridCol w="1423988">
                  <a:extLst>
                    <a:ext uri="{9D8B030D-6E8A-4147-A177-3AD203B41FA5}">
                      <a16:colId xmlns:a16="http://schemas.microsoft.com/office/drawing/2014/main" xmlns="" val="20000"/>
                    </a:ext>
                  </a:extLst>
                </a:gridCol>
                <a:gridCol w="1423988">
                  <a:extLst>
                    <a:ext uri="{9D8B030D-6E8A-4147-A177-3AD203B41FA5}">
                      <a16:colId xmlns:a16="http://schemas.microsoft.com/office/drawing/2014/main" xmlns="" val="20001"/>
                    </a:ext>
                  </a:extLst>
                </a:gridCol>
              </a:tblGrid>
              <a:tr h="370840">
                <a:tc>
                  <a:txBody>
                    <a:bodyPr/>
                    <a:lstStyle/>
                    <a:p>
                      <a:r>
                        <a:rPr lang="fr-FR" sz="1500" dirty="0">
                          <a:latin typeface="Cambria Math" panose="02040503050406030204" pitchFamily="18" charset="0"/>
                          <a:ea typeface="Cambria Math" panose="02040503050406030204" pitchFamily="18" charset="0"/>
                        </a:rPr>
                        <a:t>A = 120</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01111000</a:t>
                      </a:r>
                    </a:p>
                  </a:txBody>
                  <a:tcPr>
                    <a:solidFill>
                      <a:schemeClr val="accent6">
                        <a:lumMod val="40000"/>
                        <a:lumOff val="60000"/>
                      </a:schemeClr>
                    </a:solidFill>
                  </a:tcPr>
                </a:tc>
                <a:extLst>
                  <a:ext uri="{0D108BD9-81ED-4DB2-BD59-A6C34878D82A}">
                    <a16:rowId xmlns:a16="http://schemas.microsoft.com/office/drawing/2014/main" xmlns="" val="10000"/>
                  </a:ext>
                </a:extLst>
              </a:tr>
              <a:tr h="370840">
                <a:tc>
                  <a:txBody>
                    <a:bodyPr/>
                    <a:lstStyle/>
                    <a:p>
                      <a:r>
                        <a:rPr lang="fr-FR" sz="1500" dirty="0">
                          <a:latin typeface="Cambria Math" panose="02040503050406030204" pitchFamily="18" charset="0"/>
                          <a:ea typeface="Cambria Math" panose="02040503050406030204" pitchFamily="18" charset="0"/>
                        </a:rPr>
                        <a:t>B = 125</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01111101</a:t>
                      </a:r>
                    </a:p>
                  </a:txBody>
                  <a:tcPr>
                    <a:solidFill>
                      <a:schemeClr val="accent6">
                        <a:lumMod val="40000"/>
                        <a:lumOff val="60000"/>
                      </a:schemeClr>
                    </a:solidFill>
                  </a:tcPr>
                </a:tc>
                <a:extLst>
                  <a:ext uri="{0D108BD9-81ED-4DB2-BD59-A6C34878D82A}">
                    <a16:rowId xmlns:a16="http://schemas.microsoft.com/office/drawing/2014/main" xmlns="" val="10001"/>
                  </a:ext>
                </a:extLst>
              </a:tr>
              <a:tr h="370840">
                <a:tc>
                  <a:txBody>
                    <a:bodyPr/>
                    <a:lstStyle/>
                    <a:p>
                      <a:r>
                        <a:rPr lang="fr-FR" sz="1500" dirty="0" err="1">
                          <a:latin typeface="Cambria Math" panose="02040503050406030204" pitchFamily="18" charset="0"/>
                          <a:ea typeface="Cambria Math" panose="02040503050406030204" pitchFamily="18" charset="0"/>
                        </a:rPr>
                        <a:t>both</a:t>
                      </a:r>
                      <a:r>
                        <a:rPr lang="fr-FR" sz="1500" dirty="0">
                          <a:latin typeface="Cambria Math" panose="02040503050406030204" pitchFamily="18" charset="0"/>
                          <a:ea typeface="Cambria Math" panose="02040503050406030204" pitchFamily="18" charset="0"/>
                        </a:rPr>
                        <a:t>(A,B)</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4</a:t>
                      </a:r>
                    </a:p>
                  </a:txBody>
                  <a:tcPr>
                    <a:solidFill>
                      <a:schemeClr val="accent6">
                        <a:lumMod val="40000"/>
                        <a:lumOff val="60000"/>
                      </a:schemeClr>
                    </a:solidFill>
                  </a:tcPr>
                </a:tc>
                <a:extLst>
                  <a:ext uri="{0D108BD9-81ED-4DB2-BD59-A6C34878D82A}">
                    <a16:rowId xmlns:a16="http://schemas.microsoft.com/office/drawing/2014/main" xmlns="" val="10002"/>
                  </a:ext>
                </a:extLst>
              </a:tr>
              <a:tr h="370840">
                <a:tc>
                  <a:txBody>
                    <a:bodyPr/>
                    <a:lstStyle/>
                    <a:p>
                      <a:r>
                        <a:rPr lang="fr-FR" sz="1500" dirty="0" err="1">
                          <a:latin typeface="Cambria Math" panose="02040503050406030204" pitchFamily="18" charset="0"/>
                          <a:ea typeface="Cambria Math" panose="02040503050406030204" pitchFamily="18" charset="0"/>
                        </a:rPr>
                        <a:t>only</a:t>
                      </a:r>
                      <a:r>
                        <a:rPr lang="fr-FR" sz="1500" dirty="0">
                          <a:latin typeface="Cambria Math" panose="02040503050406030204" pitchFamily="18" charset="0"/>
                          <a:ea typeface="Cambria Math" panose="02040503050406030204" pitchFamily="18" charset="0"/>
                        </a:rPr>
                        <a:t>(A)</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0</a:t>
                      </a:r>
                    </a:p>
                  </a:txBody>
                  <a:tcPr>
                    <a:solidFill>
                      <a:schemeClr val="accent6">
                        <a:lumMod val="40000"/>
                        <a:lumOff val="60000"/>
                      </a:schemeClr>
                    </a:solidFill>
                  </a:tcPr>
                </a:tc>
                <a:extLst>
                  <a:ext uri="{0D108BD9-81ED-4DB2-BD59-A6C34878D82A}">
                    <a16:rowId xmlns:a16="http://schemas.microsoft.com/office/drawing/2014/main" xmlns="" val="10003"/>
                  </a:ext>
                </a:extLst>
              </a:tr>
              <a:tr h="370840">
                <a:tc>
                  <a:txBody>
                    <a:bodyPr/>
                    <a:lstStyle/>
                    <a:p>
                      <a:r>
                        <a:rPr lang="fr-FR" sz="1500" dirty="0" err="1">
                          <a:latin typeface="Cambria Math" panose="02040503050406030204" pitchFamily="18" charset="0"/>
                          <a:ea typeface="Cambria Math" panose="02040503050406030204" pitchFamily="18" charset="0"/>
                        </a:rPr>
                        <a:t>only</a:t>
                      </a:r>
                      <a:r>
                        <a:rPr lang="fr-FR" sz="1500" dirty="0">
                          <a:latin typeface="Cambria Math" panose="02040503050406030204" pitchFamily="18" charset="0"/>
                          <a:ea typeface="Cambria Math" panose="02040503050406030204" pitchFamily="18" charset="0"/>
                        </a:rPr>
                        <a:t>(B)</a:t>
                      </a:r>
                    </a:p>
                  </a:txBody>
                  <a:tcPr>
                    <a:solidFill>
                      <a:schemeClr val="accent3">
                        <a:lumMod val="40000"/>
                        <a:lumOff val="60000"/>
                      </a:schemeClr>
                    </a:solidFill>
                  </a:tcPr>
                </a:tc>
                <a:tc>
                  <a:txBody>
                    <a:bodyPr/>
                    <a:lstStyle/>
                    <a:p>
                      <a:r>
                        <a:rPr lang="fr-FR" sz="1500" dirty="0">
                          <a:latin typeface="Cambria Math" panose="02040503050406030204" pitchFamily="18" charset="0"/>
                          <a:ea typeface="Cambria Math" panose="02040503050406030204" pitchFamily="18" charset="0"/>
                        </a:rPr>
                        <a:t>2</a:t>
                      </a:r>
                    </a:p>
                  </a:txBody>
                  <a:tcPr>
                    <a:solidFill>
                      <a:schemeClr val="accent6">
                        <a:lumMod val="40000"/>
                        <a:lumOff val="60000"/>
                      </a:schemeClr>
                    </a:solidFill>
                  </a:tcPr>
                </a:tc>
                <a:extLst>
                  <a:ext uri="{0D108BD9-81ED-4DB2-BD59-A6C34878D82A}">
                    <a16:rowId xmlns:a16="http://schemas.microsoft.com/office/drawing/2014/main" xmlns="" val="10004"/>
                  </a:ext>
                </a:extLst>
              </a:tr>
            </a:tbl>
          </a:graphicData>
        </a:graphic>
      </p:graphicFrame>
      <p:sp>
        <p:nvSpPr>
          <p:cNvPr id="12" name="ZoneTexte 11"/>
          <p:cNvSpPr txBox="1"/>
          <p:nvPr/>
        </p:nvSpPr>
        <p:spPr>
          <a:xfrm>
            <a:off x="3971305" y="4131752"/>
            <a:ext cx="4638305" cy="323165"/>
          </a:xfrm>
          <a:prstGeom prst="rect">
            <a:avLst/>
          </a:prstGeom>
          <a:noFill/>
        </p:spPr>
        <p:txBody>
          <a:bodyPr wrap="square" rtlCol="0">
            <a:spAutoFit/>
          </a:bodyPr>
          <a:lstStyle/>
          <a:p>
            <a:r>
              <a:rPr lang="fr-FR" sz="1500" dirty="0"/>
              <a:t>Exemple de conversion binaire de deux caractéristiques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35</a:t>
            </a:fld>
            <a:endParaRPr lang="fr-FR"/>
          </a:p>
        </p:txBody>
      </p:sp>
      <p:sp>
        <p:nvSpPr>
          <p:cNvPr id="7" name="ZoneTexte 6">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82852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lstStyle/>
          <a:p>
            <a:pPr marL="457200" indent="-457200">
              <a:buSzPct val="110000"/>
              <a:buFont typeface="+mj-lt"/>
              <a:buAutoNum type="alphaUcPeriod" startAt="2"/>
            </a:pPr>
            <a:r>
              <a:rPr lang="fr-FR" b="1" dirty="0"/>
              <a:t>Deuxième RàPC pour la position des organes (germes)</a:t>
            </a:r>
          </a:p>
          <a:p>
            <a:r>
              <a:rPr lang="fr-FR" dirty="0"/>
              <a:t>Utilisation de règles floues pour définir des relations spatiales </a:t>
            </a:r>
            <a:r>
              <a:rPr lang="fr-FR" sz="1800" dirty="0"/>
              <a:t>[14][15] </a:t>
            </a:r>
          </a:p>
          <a:p>
            <a:endParaRPr lang="fr-FR" dirty="0"/>
          </a:p>
        </p:txBody>
      </p:sp>
      <p:cxnSp>
        <p:nvCxnSpPr>
          <p:cNvPr id="4" name="Connecteur droit avec flèche 3"/>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Connecteur droit avec flèche 4"/>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Connecteur droit 5"/>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7" name="Connecteur droit 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8" name="Connecteur droit 7"/>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9" name="Connecteur droit 8"/>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10" name="ZoneTexte 9"/>
          <p:cNvSpPr txBox="1"/>
          <p:nvPr/>
        </p:nvSpPr>
        <p:spPr>
          <a:xfrm>
            <a:off x="1978388" y="3995325"/>
            <a:ext cx="462280" cy="369332"/>
          </a:xfrm>
          <a:prstGeom prst="rect">
            <a:avLst/>
          </a:prstGeom>
          <a:noFill/>
        </p:spPr>
        <p:txBody>
          <a:bodyPr wrap="square" rtlCol="0">
            <a:spAutoFit/>
          </a:bodyPr>
          <a:lstStyle/>
          <a:p>
            <a:r>
              <a:rPr lang="fr-FR" dirty="0"/>
              <a:t>-</a:t>
            </a:r>
            <a:r>
              <a:rPr lang="el-GR" dirty="0"/>
              <a:t>π</a:t>
            </a:r>
            <a:endParaRPr lang="fr-FR" dirty="0"/>
          </a:p>
        </p:txBody>
      </p:sp>
      <p:sp>
        <p:nvSpPr>
          <p:cNvPr id="11" name="ZoneTexte 10"/>
          <p:cNvSpPr txBox="1"/>
          <p:nvPr/>
        </p:nvSpPr>
        <p:spPr>
          <a:xfrm>
            <a:off x="3964350" y="3995325"/>
            <a:ext cx="462280" cy="369332"/>
          </a:xfrm>
          <a:prstGeom prst="rect">
            <a:avLst/>
          </a:prstGeom>
          <a:noFill/>
        </p:spPr>
        <p:txBody>
          <a:bodyPr wrap="square" rtlCol="0">
            <a:spAutoFit/>
          </a:bodyPr>
          <a:lstStyle/>
          <a:p>
            <a:r>
              <a:rPr lang="el-GR" dirty="0"/>
              <a:t>π</a:t>
            </a:r>
            <a:endParaRPr lang="fr-FR" dirty="0"/>
          </a:p>
        </p:txBody>
      </p:sp>
      <p:sp>
        <p:nvSpPr>
          <p:cNvPr id="12" name="ZoneTexte 11"/>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13" name="ZoneTexte 12"/>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14" name="ZoneTexte 13"/>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15" name="ZoneTexte 14"/>
          <p:cNvSpPr txBox="1"/>
          <p:nvPr/>
        </p:nvSpPr>
        <p:spPr>
          <a:xfrm>
            <a:off x="2775720" y="4317667"/>
            <a:ext cx="1650910" cy="369332"/>
          </a:xfrm>
          <a:prstGeom prst="rect">
            <a:avLst/>
          </a:prstGeom>
          <a:noFill/>
        </p:spPr>
        <p:txBody>
          <a:bodyPr wrap="square" rtlCol="0">
            <a:spAutoFit/>
          </a:bodyPr>
          <a:lstStyle/>
          <a:p>
            <a:r>
              <a:rPr lang="fr-FR" dirty="0"/>
              <a:t>Angle</a:t>
            </a:r>
          </a:p>
        </p:txBody>
      </p:sp>
      <p:sp>
        <p:nvSpPr>
          <p:cNvPr id="16" name="ZoneTexte 15"/>
          <p:cNvSpPr txBox="1"/>
          <p:nvPr/>
        </p:nvSpPr>
        <p:spPr>
          <a:xfrm>
            <a:off x="3415618" y="3999675"/>
            <a:ext cx="519879" cy="369332"/>
          </a:xfrm>
          <a:prstGeom prst="rect">
            <a:avLst/>
          </a:prstGeom>
          <a:noFill/>
        </p:spPr>
        <p:txBody>
          <a:bodyPr wrap="square" rtlCol="0">
            <a:spAutoFit/>
          </a:bodyPr>
          <a:lstStyle/>
          <a:p>
            <a:r>
              <a:rPr lang="el-GR" dirty="0"/>
              <a:t>π</a:t>
            </a:r>
            <a:r>
              <a:rPr lang="fr-FR" dirty="0"/>
              <a:t>/2</a:t>
            </a:r>
          </a:p>
        </p:txBody>
      </p:sp>
      <p:sp>
        <p:nvSpPr>
          <p:cNvPr id="17" name="ZoneTexte 16"/>
          <p:cNvSpPr txBox="1"/>
          <p:nvPr/>
        </p:nvSpPr>
        <p:spPr>
          <a:xfrm>
            <a:off x="2384512" y="3995325"/>
            <a:ext cx="596108" cy="369332"/>
          </a:xfrm>
          <a:prstGeom prst="rect">
            <a:avLst/>
          </a:prstGeom>
          <a:noFill/>
        </p:spPr>
        <p:txBody>
          <a:bodyPr wrap="square" rtlCol="0">
            <a:spAutoFit/>
          </a:bodyPr>
          <a:lstStyle/>
          <a:p>
            <a:r>
              <a:rPr lang="fr-FR" dirty="0"/>
              <a:t>-</a:t>
            </a:r>
            <a:r>
              <a:rPr lang="el-GR" dirty="0"/>
              <a:t>π</a:t>
            </a:r>
            <a:r>
              <a:rPr lang="fr-FR" dirty="0"/>
              <a:t>/2</a:t>
            </a:r>
          </a:p>
        </p:txBody>
      </p:sp>
      <p:pic>
        <p:nvPicPr>
          <p:cNvPr id="18" name="Image 17"/>
          <p:cNvPicPr>
            <a:picLocks noChangeAspect="1"/>
          </p:cNvPicPr>
          <p:nvPr/>
        </p:nvPicPr>
        <p:blipFill>
          <a:blip r:embed="rId3"/>
          <a:stretch>
            <a:fillRect/>
          </a:stretch>
        </p:blipFill>
        <p:spPr>
          <a:xfrm>
            <a:off x="5103041" y="2080041"/>
            <a:ext cx="4222421" cy="4569232"/>
          </a:xfrm>
          <a:prstGeom prst="rect">
            <a:avLst/>
          </a:prstGeom>
          <a:ln>
            <a:noFill/>
          </a:ln>
          <a:effectLst>
            <a:outerShdw blurRad="292100" dist="139700" dir="2700000" algn="tl" rotWithShape="0">
              <a:srgbClr val="333333">
                <a:alpha val="65000"/>
              </a:srgbClr>
            </a:outerShdw>
          </a:effectLst>
        </p:spPr>
      </p:pic>
      <p:sp>
        <p:nvSpPr>
          <p:cNvPr id="19" name="ZoneTexte 18"/>
          <p:cNvSpPr txBox="1"/>
          <p:nvPr/>
        </p:nvSpPr>
        <p:spPr>
          <a:xfrm>
            <a:off x="9500260" y="2929284"/>
            <a:ext cx="2452656" cy="1754326"/>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Exemple de relation « </a:t>
            </a:r>
            <a:r>
              <a:rPr lang="fr-FR" b="1" dirty="0" err="1"/>
              <a:t>aDroiteDe</a:t>
            </a:r>
            <a:r>
              <a:rPr lang="fr-FR" dirty="0"/>
              <a:t> »</a:t>
            </a:r>
          </a:p>
          <a:p>
            <a:r>
              <a:rPr lang="fr-FR" dirty="0"/>
              <a:t>Par rapport à un Point de référence au centre de l’image (blanc = 1, noir = 0)</a:t>
            </a:r>
          </a:p>
        </p:txBody>
      </p:sp>
      <p:sp>
        <p:nvSpPr>
          <p:cNvPr id="20" name="ZoneTexte 19"/>
          <p:cNvSpPr txBox="1"/>
          <p:nvPr/>
        </p:nvSpPr>
        <p:spPr>
          <a:xfrm>
            <a:off x="1852411" y="4697765"/>
            <a:ext cx="2764145" cy="923330"/>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a:t>Fonction d’appartenance à la relation « </a:t>
            </a:r>
            <a:r>
              <a:rPr lang="fr-FR" b="1" dirty="0" err="1"/>
              <a:t>aDroiteDe</a:t>
            </a:r>
            <a:r>
              <a:rPr lang="fr-FR" dirty="0"/>
              <a:t> »</a:t>
            </a:r>
          </a:p>
          <a:p>
            <a:endParaRPr lang="fr-FR" dirty="0"/>
          </a:p>
        </p:txBody>
      </p:sp>
      <p:sp>
        <p:nvSpPr>
          <p:cNvPr id="21" name="Espace réservé du numéro de diapositive 20"/>
          <p:cNvSpPr>
            <a:spLocks noGrp="1"/>
          </p:cNvSpPr>
          <p:nvPr>
            <p:ph type="sldNum" sz="quarter" idx="12"/>
          </p:nvPr>
        </p:nvSpPr>
        <p:spPr/>
        <p:txBody>
          <a:bodyPr/>
          <a:lstStyle/>
          <a:p>
            <a:fld id="{FEC07D1D-9040-46BE-96F9-BC33D0812D1B}" type="slidenum">
              <a:rPr lang="fr-FR" smtClean="0"/>
              <a:t>36</a:t>
            </a:fld>
            <a:endParaRPr lang="fr-FR"/>
          </a:p>
        </p:txBody>
      </p:sp>
      <p:sp>
        <p:nvSpPr>
          <p:cNvPr id="22" name="ZoneTexte 21">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4290770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normAutofit/>
          </a:bodyPr>
          <a:lstStyle/>
          <a:p>
            <a:pPr marL="457200" indent="-457200">
              <a:buSzPct val="110000"/>
              <a:buFont typeface="+mj-lt"/>
              <a:buAutoNum type="alphaUcPeriod" startAt="2"/>
            </a:pPr>
            <a:r>
              <a:rPr lang="fr-FR" b="1" dirty="0"/>
              <a:t>Deuxième RàPC pour la position des organes (germes)</a:t>
            </a:r>
          </a:p>
          <a:p>
            <a:pPr marL="457200" indent="-457200">
              <a:buSzPct val="110000"/>
              <a:buFont typeface="+mj-lt"/>
              <a:buAutoNum type="alphaUcPeriod" startAt="2"/>
            </a:pPr>
            <a:endParaRPr lang="fr-FR" b="1" dirty="0"/>
          </a:p>
          <a:p>
            <a:r>
              <a:rPr lang="fr-FR" dirty="0"/>
              <a:t>Utilisation de règles floues pour définir des relations spatiales </a:t>
            </a:r>
          </a:p>
          <a:p>
            <a:pPr marL="0" indent="0">
              <a:buNone/>
            </a:pPr>
            <a:r>
              <a:rPr lang="fr-FR" dirty="0"/>
              <a:t>	</a:t>
            </a:r>
            <a:r>
              <a:rPr lang="fr-FR" sz="2000" dirty="0">
                <a:latin typeface="Cambria Math" panose="02040503050406030204" pitchFamily="18" charset="0"/>
                <a:ea typeface="Cambria Math" panose="02040503050406030204" pitchFamily="18" charset="0"/>
              </a:rPr>
              <a:t>ex: « </a:t>
            </a:r>
            <a:r>
              <a:rPr lang="fr-FR" sz="2000" dirty="0" err="1">
                <a:latin typeface="Cambria Math" panose="02040503050406030204" pitchFamily="18" charset="0"/>
                <a:ea typeface="Cambria Math" panose="02040503050406030204" pitchFamily="18" charset="0"/>
              </a:rPr>
              <a:t>ReinDroit</a:t>
            </a:r>
            <a:r>
              <a:rPr lang="fr-FR" sz="2000" dirty="0">
                <a:latin typeface="Cambria Math" panose="02040503050406030204" pitchFamily="18" charset="0"/>
                <a:ea typeface="Cambria Math" panose="02040503050406030204" pitchFamily="18" charset="0"/>
              </a:rPr>
              <a:t> </a:t>
            </a:r>
            <a:r>
              <a:rPr lang="fr-FR" sz="2000" i="1" dirty="0" err="1">
                <a:latin typeface="Cambria Math" panose="02040503050406030204" pitchFamily="18" charset="0"/>
                <a:ea typeface="Cambria Math" panose="02040503050406030204" pitchFamily="18" charset="0"/>
              </a:rPr>
              <a:t>aGaucheDe</a:t>
            </a:r>
            <a:r>
              <a:rPr lang="fr-FR" sz="2000" dirty="0">
                <a:latin typeface="Cambria Math" panose="02040503050406030204" pitchFamily="18" charset="0"/>
                <a:ea typeface="Cambria Math" panose="02040503050406030204" pitchFamily="18" charset="0"/>
              </a:rPr>
              <a:t> </a:t>
            </a:r>
            <a:r>
              <a:rPr lang="fr-FR" sz="2000" dirty="0" err="1">
                <a:latin typeface="Cambria Math" panose="02040503050406030204" pitchFamily="18" charset="0"/>
                <a:ea typeface="Cambria Math" panose="02040503050406030204" pitchFamily="18" charset="0"/>
              </a:rPr>
              <a:t>ColonneVertébrale</a:t>
            </a:r>
            <a:r>
              <a:rPr lang="fr-FR" sz="2000" dirty="0">
                <a:latin typeface="Cambria Math" panose="02040503050406030204" pitchFamily="18" charset="0"/>
                <a:ea typeface="Cambria Math" panose="02040503050406030204" pitchFamily="18" charset="0"/>
              </a:rPr>
              <a:t> »</a:t>
            </a:r>
          </a:p>
          <a:p>
            <a:pPr marL="0" indent="0">
              <a:buNone/>
            </a:pPr>
            <a:r>
              <a:rPr lang="fr-FR" sz="2000" dirty="0">
                <a:latin typeface="Cambria Math" panose="02040503050406030204" pitchFamily="18" charset="0"/>
                <a:ea typeface="Cambria Math" panose="02040503050406030204" pitchFamily="18" charset="0"/>
              </a:rPr>
              <a:t>	       « </a:t>
            </a:r>
            <a:r>
              <a:rPr lang="fr-FR" sz="2000" dirty="0" err="1">
                <a:latin typeface="Cambria Math" panose="02040503050406030204" pitchFamily="18" charset="0"/>
                <a:ea typeface="Cambria Math" panose="02040503050406030204" pitchFamily="18" charset="0"/>
              </a:rPr>
              <a:t>TumeurRénale</a:t>
            </a:r>
            <a:r>
              <a:rPr lang="fr-FR" sz="2000" dirty="0">
                <a:latin typeface="Cambria Math" panose="02040503050406030204" pitchFamily="18" charset="0"/>
                <a:ea typeface="Cambria Math" panose="02040503050406030204" pitchFamily="18" charset="0"/>
              </a:rPr>
              <a:t> </a:t>
            </a:r>
            <a:r>
              <a:rPr lang="fr-FR" sz="2000" i="1" dirty="0" err="1">
                <a:latin typeface="Cambria Math" panose="02040503050406030204" pitchFamily="18" charset="0"/>
                <a:ea typeface="Cambria Math" panose="02040503050406030204" pitchFamily="18" charset="0"/>
              </a:rPr>
              <a:t>procheDe</a:t>
            </a:r>
            <a:r>
              <a:rPr lang="fr-FR" sz="2000" dirty="0">
                <a:latin typeface="Cambria Math" panose="02040503050406030204" pitchFamily="18" charset="0"/>
                <a:ea typeface="Cambria Math" panose="02040503050406030204" pitchFamily="18" charset="0"/>
              </a:rPr>
              <a:t> </a:t>
            </a:r>
            <a:r>
              <a:rPr lang="fr-FR" sz="2000" dirty="0" err="1">
                <a:latin typeface="Cambria Math" panose="02040503050406030204" pitchFamily="18" charset="0"/>
                <a:ea typeface="Cambria Math" panose="02040503050406030204" pitchFamily="18" charset="0"/>
              </a:rPr>
              <a:t>ReinDroit</a:t>
            </a:r>
            <a:r>
              <a:rPr lang="fr-FR" sz="2000" dirty="0">
                <a:latin typeface="Cambria Math" panose="02040503050406030204" pitchFamily="18" charset="0"/>
                <a:ea typeface="Cambria Math" panose="02040503050406030204" pitchFamily="18" charset="0"/>
              </a:rPr>
              <a:t> »</a:t>
            </a:r>
          </a:p>
          <a:p>
            <a:r>
              <a:rPr lang="fr-FR" dirty="0"/>
              <a:t>Positionnement flou de la tumeur stocké dans chaque cas</a:t>
            </a:r>
          </a:p>
          <a:p>
            <a:r>
              <a:rPr lang="fr-FR" dirty="0"/>
              <a:t>Structuration des relations de base entre organes à l’aide d’une </a:t>
            </a:r>
            <a:r>
              <a:rPr lang="fr-FR" b="1" dirty="0"/>
              <a:t>Ontologie</a:t>
            </a:r>
          </a:p>
          <a:p>
            <a:pPr marL="0" indent="0">
              <a:buNone/>
            </a:pPr>
            <a:r>
              <a:rPr lang="fr-FR" b="1" dirty="0"/>
              <a:t>	</a:t>
            </a:r>
            <a:r>
              <a:rPr lang="fr-FR" dirty="0">
                <a:sym typeface="Wingdings" panose="05000000000000000000" pitchFamily="2" charset="2"/>
              </a:rPr>
              <a:t> permet d’inférer le positionnement flou de la tumeur par comparaison 	de relations spatiales</a:t>
            </a:r>
          </a:p>
          <a:p>
            <a:pPr marL="0" indent="0">
              <a:buNone/>
            </a:pPr>
            <a:r>
              <a:rPr lang="fr-FR" dirty="0">
                <a:sym typeface="Wingdings" panose="05000000000000000000" pitchFamily="2" charset="2"/>
              </a:rPr>
              <a:t>	</a:t>
            </a:r>
            <a:r>
              <a:rPr lang="fr-FR" sz="2000" dirty="0">
                <a:latin typeface="Cambria Math" panose="02040503050406030204" pitchFamily="18" charset="0"/>
                <a:ea typeface="Cambria Math" panose="02040503050406030204" pitchFamily="18" charset="0"/>
                <a:sym typeface="Wingdings" panose="05000000000000000000" pitchFamily="2" charset="2"/>
              </a:rPr>
              <a:t>ex: « A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B » et « B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C » permet d’inférer « A </a:t>
            </a:r>
            <a:r>
              <a:rPr lang="fr-FR" sz="2000" i="1" dirty="0" err="1">
                <a:latin typeface="Cambria Math" panose="02040503050406030204" pitchFamily="18" charset="0"/>
                <a:ea typeface="Cambria Math" panose="02040503050406030204" pitchFamily="18" charset="0"/>
                <a:sym typeface="Wingdings" panose="05000000000000000000" pitchFamily="2" charset="2"/>
              </a:rPr>
              <a:t>aDroiteDe</a:t>
            </a:r>
            <a:r>
              <a:rPr lang="fr-FR" sz="2000" dirty="0">
                <a:latin typeface="Cambria Math" panose="02040503050406030204" pitchFamily="18" charset="0"/>
                <a:ea typeface="Cambria Math" panose="02040503050406030204" pitchFamily="18" charset="0"/>
                <a:sym typeface="Wingdings" panose="05000000000000000000" pitchFamily="2" charset="2"/>
              </a:rPr>
              <a:t> C »</a:t>
            </a:r>
            <a:endParaRPr lang="fr-FR" sz="2000" dirty="0">
              <a:latin typeface="Cambria Math" panose="02040503050406030204" pitchFamily="18" charset="0"/>
              <a:ea typeface="Cambria Math" panose="02040503050406030204" pitchFamily="18" charset="0"/>
            </a:endParaRP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37</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2097821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 Mesure de similarité entre cas</a:t>
            </a:r>
          </a:p>
        </p:txBody>
      </p:sp>
      <p:sp>
        <p:nvSpPr>
          <p:cNvPr id="3" name="Espace réservé du contenu 2"/>
          <p:cNvSpPr>
            <a:spLocks noGrp="1"/>
          </p:cNvSpPr>
          <p:nvPr>
            <p:ph idx="1"/>
          </p:nvPr>
        </p:nvSpPr>
        <p:spPr>
          <a:xfrm>
            <a:off x="1484309" y="1048871"/>
            <a:ext cx="10284138" cy="5029200"/>
          </a:xfrm>
        </p:spPr>
        <p:txBody>
          <a:bodyPr anchor="t"/>
          <a:lstStyle/>
          <a:p>
            <a:pPr marL="457200" indent="-457200">
              <a:buSzPct val="110000"/>
              <a:buFont typeface="+mj-lt"/>
              <a:buAutoNum type="alphaUcPeriod" startAt="2"/>
            </a:pPr>
            <a:r>
              <a:rPr lang="fr-FR" b="1" dirty="0"/>
              <a:t>Deuxième RàPC pour la position des organes (germes)</a:t>
            </a:r>
          </a:p>
          <a:p>
            <a:pPr marL="0" lvl="0" indent="0">
              <a:spcAft>
                <a:spcPts val="0"/>
              </a:spcAft>
              <a:buClr>
                <a:srgbClr val="30ACEC">
                  <a:lumMod val="75000"/>
                </a:srgbClr>
              </a:buClr>
              <a:buNone/>
            </a:pPr>
            <a:r>
              <a:rPr lang="fr-FR" dirty="0">
                <a:solidFill>
                  <a:prstClr val="black"/>
                </a:solidFill>
              </a:rPr>
              <a:t>Exemple de règles floues pour les relations spatiales floues :</a:t>
            </a:r>
          </a:p>
          <a:p>
            <a:pPr marL="0" lvl="0" indent="0">
              <a:spcAft>
                <a:spcPts val="0"/>
              </a:spcAft>
              <a:buClr>
                <a:srgbClr val="30ACEC">
                  <a:lumMod val="75000"/>
                </a:srgbClr>
              </a:buClr>
              <a:buNone/>
            </a:pPr>
            <a:r>
              <a:rPr lang="fr-FR" sz="2200" dirty="0">
                <a:solidFill>
                  <a:prstClr val="black"/>
                </a:solidFill>
              </a:rPr>
              <a:t>« Tumeur en haut à gauche et moyennement proche de la colonne vertébrale »</a:t>
            </a: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0" lvl="0" indent="0">
              <a:spcBef>
                <a:spcPts val="0"/>
              </a:spcBef>
              <a:spcAft>
                <a:spcPts val="0"/>
              </a:spcAft>
              <a:buClr>
                <a:srgbClr val="30ACEC">
                  <a:lumMod val="75000"/>
                </a:srgbClr>
              </a:buClr>
              <a:buNone/>
            </a:pPr>
            <a:endParaRPr lang="fr-FR" sz="2200" b="1" dirty="0">
              <a:solidFill>
                <a:prstClr val="black"/>
              </a:solidFill>
            </a:endParaRPr>
          </a:p>
          <a:p>
            <a:pPr marL="457200" indent="-457200">
              <a:buFont typeface="+mj-lt"/>
              <a:buAutoNum type="alphaUcPeriod" startAt="2"/>
            </a:pPr>
            <a:endParaRPr lang="fr-FR" dirty="0"/>
          </a:p>
        </p:txBody>
      </p:sp>
      <p:pic>
        <p:nvPicPr>
          <p:cNvPr id="4" name="Image 3"/>
          <p:cNvPicPr>
            <a:picLocks noChangeAspect="1"/>
          </p:cNvPicPr>
          <p:nvPr/>
        </p:nvPicPr>
        <p:blipFill>
          <a:blip r:embed="rId3"/>
          <a:stretch>
            <a:fillRect/>
          </a:stretch>
        </p:blipFill>
        <p:spPr>
          <a:xfrm>
            <a:off x="2208424" y="2514685"/>
            <a:ext cx="5374579" cy="3885488"/>
          </a:xfrm>
          <a:prstGeom prst="rect">
            <a:avLst/>
          </a:prstGeom>
          <a:ln>
            <a:noFill/>
          </a:ln>
          <a:effectLst>
            <a:outerShdw blurRad="292100" dist="139700" dir="2700000" algn="tl" rotWithShape="0">
              <a:srgbClr val="333333">
                <a:alpha val="65000"/>
              </a:srgbClr>
            </a:outerShdw>
          </a:effectLst>
        </p:spPr>
      </p:pic>
      <p:sp>
        <p:nvSpPr>
          <p:cNvPr id="5" name="ZoneTexte 4"/>
          <p:cNvSpPr txBox="1"/>
          <p:nvPr/>
        </p:nvSpPr>
        <p:spPr>
          <a:xfrm>
            <a:off x="7861465" y="3718765"/>
            <a:ext cx="3379291" cy="1477328"/>
          </a:xfrm>
          <a:prstGeom prst="rect">
            <a:avLst/>
          </a:prstGeom>
          <a:noFill/>
        </p:spPr>
        <p:txBody>
          <a:bodyPr wrap="square" rtlCol="0">
            <a:spAutoFit/>
          </a:bodyPr>
          <a:lstStyle/>
          <a:p>
            <a:r>
              <a:rPr lang="fr-FR" dirty="0"/>
              <a:t>Degré d’appartenance à la relation floue (blanc = 1, noir = 0)</a:t>
            </a:r>
          </a:p>
          <a:p>
            <a:endParaRPr lang="fr-FR" dirty="0"/>
          </a:p>
          <a:p>
            <a:r>
              <a:rPr lang="fr-FR" dirty="0"/>
              <a:t>Le germe est à placer au degré le plus élevé (pixel le plus blanc)</a:t>
            </a:r>
          </a:p>
        </p:txBody>
      </p:sp>
      <p:sp>
        <p:nvSpPr>
          <p:cNvPr id="6" name="Espace réservé du numéro de diapositive 5"/>
          <p:cNvSpPr>
            <a:spLocks noGrp="1"/>
          </p:cNvSpPr>
          <p:nvPr>
            <p:ph type="sldNum" sz="quarter" idx="12"/>
          </p:nvPr>
        </p:nvSpPr>
        <p:spPr/>
        <p:txBody>
          <a:bodyPr/>
          <a:lstStyle/>
          <a:p>
            <a:fld id="{FEC07D1D-9040-46BE-96F9-BC33D0812D1B}" type="slidenum">
              <a:rPr lang="fr-FR" smtClean="0"/>
              <a:t>38</a:t>
            </a:fld>
            <a:endParaRPr lang="fr-FR"/>
          </a:p>
        </p:txBody>
      </p:sp>
      <p:sp>
        <p:nvSpPr>
          <p:cNvPr id="7" name="ZoneTexte 6">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b="1"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454649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III. Adaptation de la position des germes</a:t>
            </a:r>
          </a:p>
        </p:txBody>
      </p:sp>
      <p:sp>
        <p:nvSpPr>
          <p:cNvPr id="3" name="Espace réservé du contenu 2"/>
          <p:cNvSpPr>
            <a:spLocks noGrp="1"/>
          </p:cNvSpPr>
          <p:nvPr>
            <p:ph idx="1"/>
          </p:nvPr>
        </p:nvSpPr>
        <p:spPr>
          <a:xfrm>
            <a:off x="1484310" y="1048871"/>
            <a:ext cx="10018713" cy="5029200"/>
          </a:xfrm>
        </p:spPr>
        <p:txBody>
          <a:bodyPr anchor="t"/>
          <a:lstStyle/>
          <a:p>
            <a:r>
              <a:rPr lang="fr-FR" dirty="0"/>
              <a:t>Si le pixel associé au germe calculé par RàPC a une couleur incohérente, on évalue la couleur de ses voisins, jusqu’à trouver un pixel de « bonne couleur »</a:t>
            </a:r>
          </a:p>
          <a:p>
            <a:r>
              <a:rPr lang="fr-FR" dirty="0"/>
              <a:t>La cohérence de la couleur du pixel est fixée par un seuil</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Ex: le rein (après prétraitement) est toujours clair (intensité supérieure à 150)</a:t>
            </a:r>
          </a:p>
          <a:p>
            <a:pPr marL="0" indent="0">
              <a:buNone/>
            </a:pPr>
            <a:r>
              <a:rPr lang="fr-FR" dirty="0">
                <a:sym typeface="Wingdings" panose="05000000000000000000" pitchFamily="2" charset="2"/>
              </a:rPr>
              <a:t> On fixe un seuil minimum à 150 pour les pixels germes du rein</a:t>
            </a:r>
            <a:endParaRPr lang="fr-FR" dirty="0"/>
          </a:p>
        </p:txBody>
      </p:sp>
      <p:graphicFrame>
        <p:nvGraphicFramePr>
          <p:cNvPr id="24" name="Objet 23"/>
          <p:cNvGraphicFramePr>
            <a:graphicFrameLocks noChangeAspect="1"/>
          </p:cNvGraphicFramePr>
          <p:nvPr>
            <p:extLst/>
          </p:nvPr>
        </p:nvGraphicFramePr>
        <p:xfrm>
          <a:off x="3808084" y="2469531"/>
          <a:ext cx="2390775" cy="2390775"/>
        </p:xfrm>
        <a:graphic>
          <a:graphicData uri="http://schemas.openxmlformats.org/presentationml/2006/ole">
            <mc:AlternateContent xmlns:mc="http://schemas.openxmlformats.org/markup-compatibility/2006">
              <mc:Choice xmlns:v="urn:schemas-microsoft-com:vml" Requires="v">
                <p:oleObj spid="_x0000_s1186" name="Feuille de calcul" r:id="rId5" imgW="2390799" imgH="2390895" progId="Excel.Sheet.12">
                  <p:embed/>
                </p:oleObj>
              </mc:Choice>
              <mc:Fallback>
                <p:oleObj name="Feuille de calcul" r:id="rId5" imgW="2390799" imgH="2390895" progId="Excel.Sheet.12">
                  <p:embed/>
                  <p:pic>
                    <p:nvPicPr>
                      <p:cNvPr id="0" name=""/>
                      <p:cNvPicPr/>
                      <p:nvPr/>
                    </p:nvPicPr>
                    <p:blipFill>
                      <a:blip r:embed="rId6"/>
                      <a:stretch>
                        <a:fillRect/>
                      </a:stretch>
                    </p:blipFill>
                    <p:spPr>
                      <a:xfrm>
                        <a:off x="3808084" y="2469531"/>
                        <a:ext cx="2390775" cy="2390775"/>
                      </a:xfrm>
                      <a:prstGeom prst="rect">
                        <a:avLst/>
                      </a:prstGeom>
                    </p:spPr>
                  </p:pic>
                </p:oleObj>
              </mc:Fallback>
            </mc:AlternateContent>
          </a:graphicData>
        </a:graphic>
      </p:graphicFrame>
      <p:graphicFrame>
        <p:nvGraphicFramePr>
          <p:cNvPr id="34" name="Objet 33"/>
          <p:cNvGraphicFramePr>
            <a:graphicFrameLocks noChangeAspect="1"/>
          </p:cNvGraphicFramePr>
          <p:nvPr>
            <p:extLst/>
          </p:nvPr>
        </p:nvGraphicFramePr>
        <p:xfrm>
          <a:off x="7218776" y="2685761"/>
          <a:ext cx="485775" cy="485775"/>
        </p:xfrm>
        <a:graphic>
          <a:graphicData uri="http://schemas.openxmlformats.org/presentationml/2006/ole">
            <mc:AlternateContent xmlns:mc="http://schemas.openxmlformats.org/markup-compatibility/2006">
              <mc:Choice xmlns:v="urn:schemas-microsoft-com:vml" Requires="v">
                <p:oleObj spid="_x0000_s1187" name="Feuille de calcul" r:id="rId8" imgW="485649" imgH="485911" progId="Excel.Sheet.12">
                  <p:embed/>
                </p:oleObj>
              </mc:Choice>
              <mc:Fallback>
                <p:oleObj name="Feuille de calcul" r:id="rId8" imgW="485649" imgH="485911" progId="Excel.Sheet.12">
                  <p:embed/>
                  <p:pic>
                    <p:nvPicPr>
                      <p:cNvPr id="0" name=""/>
                      <p:cNvPicPr/>
                      <p:nvPr/>
                    </p:nvPicPr>
                    <p:blipFill>
                      <a:blip r:embed="rId9"/>
                      <a:stretch>
                        <a:fillRect/>
                      </a:stretch>
                    </p:blipFill>
                    <p:spPr>
                      <a:xfrm>
                        <a:off x="7218776" y="2685761"/>
                        <a:ext cx="485775" cy="485775"/>
                      </a:xfrm>
                      <a:prstGeom prst="rect">
                        <a:avLst/>
                      </a:prstGeom>
                    </p:spPr>
                  </p:pic>
                </p:oleObj>
              </mc:Fallback>
            </mc:AlternateContent>
          </a:graphicData>
        </a:graphic>
      </p:graphicFrame>
      <p:sp>
        <p:nvSpPr>
          <p:cNvPr id="35" name="ZoneTexte 34"/>
          <p:cNvSpPr txBox="1"/>
          <p:nvPr/>
        </p:nvSpPr>
        <p:spPr>
          <a:xfrm>
            <a:off x="7740566" y="2743982"/>
            <a:ext cx="1448789" cy="369332"/>
          </a:xfrm>
          <a:prstGeom prst="rect">
            <a:avLst/>
          </a:prstGeom>
          <a:noFill/>
        </p:spPr>
        <p:txBody>
          <a:bodyPr wrap="square" rtlCol="0">
            <a:spAutoFit/>
          </a:bodyPr>
          <a:lstStyle/>
          <a:p>
            <a:r>
              <a:rPr lang="fr-FR" dirty="0"/>
              <a:t>Pixel courant </a:t>
            </a:r>
          </a:p>
        </p:txBody>
      </p:sp>
      <p:graphicFrame>
        <p:nvGraphicFramePr>
          <p:cNvPr id="36" name="Objet 35"/>
          <p:cNvGraphicFramePr>
            <a:graphicFrameLocks noChangeAspect="1"/>
          </p:cNvGraphicFramePr>
          <p:nvPr>
            <p:extLst/>
          </p:nvPr>
        </p:nvGraphicFramePr>
        <p:xfrm>
          <a:off x="7218775" y="3422030"/>
          <a:ext cx="485775" cy="485775"/>
        </p:xfrm>
        <a:graphic>
          <a:graphicData uri="http://schemas.openxmlformats.org/presentationml/2006/ole">
            <mc:AlternateContent xmlns:mc="http://schemas.openxmlformats.org/markup-compatibility/2006">
              <mc:Choice xmlns:v="urn:schemas-microsoft-com:vml" Requires="v">
                <p:oleObj spid="_x0000_s1188" name="Feuille de calcul" r:id="rId11" imgW="485649" imgH="485911" progId="Excel.Sheet.12">
                  <p:embed/>
                </p:oleObj>
              </mc:Choice>
              <mc:Fallback>
                <p:oleObj name="Feuille de calcul" r:id="rId11" imgW="485649" imgH="485911" progId="Excel.Sheet.12">
                  <p:embed/>
                  <p:pic>
                    <p:nvPicPr>
                      <p:cNvPr id="0" name=""/>
                      <p:cNvPicPr/>
                      <p:nvPr/>
                    </p:nvPicPr>
                    <p:blipFill>
                      <a:blip r:embed="rId12"/>
                      <a:stretch>
                        <a:fillRect/>
                      </a:stretch>
                    </p:blipFill>
                    <p:spPr>
                      <a:xfrm>
                        <a:off x="7218775" y="3422030"/>
                        <a:ext cx="485775" cy="485775"/>
                      </a:xfrm>
                      <a:prstGeom prst="rect">
                        <a:avLst/>
                      </a:prstGeom>
                    </p:spPr>
                  </p:pic>
                </p:oleObj>
              </mc:Fallback>
            </mc:AlternateContent>
          </a:graphicData>
        </a:graphic>
      </p:graphicFrame>
      <p:sp>
        <p:nvSpPr>
          <p:cNvPr id="37" name="ZoneTexte 36"/>
          <p:cNvSpPr txBox="1"/>
          <p:nvPr/>
        </p:nvSpPr>
        <p:spPr>
          <a:xfrm>
            <a:off x="7740566" y="3480251"/>
            <a:ext cx="2828863" cy="369332"/>
          </a:xfrm>
          <a:prstGeom prst="rect">
            <a:avLst/>
          </a:prstGeom>
          <a:noFill/>
        </p:spPr>
        <p:txBody>
          <a:bodyPr wrap="square" rtlCol="0">
            <a:spAutoFit/>
          </a:bodyPr>
          <a:lstStyle/>
          <a:p>
            <a:r>
              <a:rPr lang="fr-FR" dirty="0"/>
              <a:t>Pixels voisins (8-connexité)</a:t>
            </a:r>
          </a:p>
        </p:txBody>
      </p:sp>
      <p:graphicFrame>
        <p:nvGraphicFramePr>
          <p:cNvPr id="38" name="Objet 37"/>
          <p:cNvGraphicFramePr>
            <a:graphicFrameLocks noChangeAspect="1"/>
          </p:cNvGraphicFramePr>
          <p:nvPr>
            <p:extLst/>
          </p:nvPr>
        </p:nvGraphicFramePr>
        <p:xfrm>
          <a:off x="7218774" y="4158299"/>
          <a:ext cx="485775" cy="485775"/>
        </p:xfrm>
        <a:graphic>
          <a:graphicData uri="http://schemas.openxmlformats.org/presentationml/2006/ole">
            <mc:AlternateContent xmlns:mc="http://schemas.openxmlformats.org/markup-compatibility/2006">
              <mc:Choice xmlns:v="urn:schemas-microsoft-com:vml" Requires="v">
                <p:oleObj spid="_x0000_s1189" name="Feuille de calcul" r:id="rId14" imgW="485649" imgH="485911" progId="Excel.Sheet.12">
                  <p:embed/>
                </p:oleObj>
              </mc:Choice>
              <mc:Fallback>
                <p:oleObj name="Feuille de calcul" r:id="rId14" imgW="485649" imgH="485911" progId="Excel.Sheet.12">
                  <p:embed/>
                  <p:pic>
                    <p:nvPicPr>
                      <p:cNvPr id="0" name=""/>
                      <p:cNvPicPr/>
                      <p:nvPr/>
                    </p:nvPicPr>
                    <p:blipFill>
                      <a:blip r:embed="rId15"/>
                      <a:stretch>
                        <a:fillRect/>
                      </a:stretch>
                    </p:blipFill>
                    <p:spPr>
                      <a:xfrm>
                        <a:off x="7218774" y="4158299"/>
                        <a:ext cx="485775" cy="485775"/>
                      </a:xfrm>
                      <a:prstGeom prst="rect">
                        <a:avLst/>
                      </a:prstGeom>
                    </p:spPr>
                  </p:pic>
                </p:oleObj>
              </mc:Fallback>
            </mc:AlternateContent>
          </a:graphicData>
        </a:graphic>
      </p:graphicFrame>
      <p:sp>
        <p:nvSpPr>
          <p:cNvPr id="39" name="ZoneTexte 38"/>
          <p:cNvSpPr txBox="1"/>
          <p:nvPr/>
        </p:nvSpPr>
        <p:spPr>
          <a:xfrm>
            <a:off x="7769686" y="4235712"/>
            <a:ext cx="2828863" cy="369332"/>
          </a:xfrm>
          <a:prstGeom prst="rect">
            <a:avLst/>
          </a:prstGeom>
          <a:noFill/>
        </p:spPr>
        <p:txBody>
          <a:bodyPr wrap="square" rtlCol="0">
            <a:spAutoFit/>
          </a:bodyPr>
          <a:lstStyle/>
          <a:p>
            <a:r>
              <a:rPr lang="fr-FR" dirty="0"/>
              <a:t>Autres pixels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39</a:t>
            </a:fld>
            <a:endParaRPr lang="fr-FR"/>
          </a:p>
        </p:txBody>
      </p:sp>
      <p:sp>
        <p:nvSpPr>
          <p:cNvPr id="12" name="ZoneTexte 11">
            <a:extLst>
              <a:ext uri="{FF2B5EF4-FFF2-40B4-BE49-F238E27FC236}">
                <a16:creationId xmlns:a16="http://schemas.microsoft.com/office/drawing/2014/main" xmlns="" id="{9608F76D-38C5-4089-B1A6-41177712BB68}"/>
              </a:ext>
            </a:extLst>
          </p:cNvPr>
          <p:cNvSpPr txBox="1"/>
          <p:nvPr/>
        </p:nvSpPr>
        <p:spPr>
          <a:xfrm>
            <a:off x="-64008" y="-54864"/>
            <a:ext cx="1066318"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b="1" dirty="0">
                <a:solidFill>
                  <a:schemeClr val="bg2">
                    <a:lumMod val="25000"/>
                  </a:schemeClr>
                </a:solidFill>
              </a:rPr>
              <a:t>Adaptation</a:t>
            </a:r>
          </a:p>
          <a:p>
            <a:pPr>
              <a:lnSpc>
                <a:spcPct val="200000"/>
              </a:lnSpc>
            </a:pPr>
            <a:r>
              <a:rPr lang="fr-FR" sz="1400" dirty="0"/>
              <a:t>Résultats</a:t>
            </a:r>
          </a:p>
        </p:txBody>
      </p:sp>
    </p:spTree>
    <p:extLst>
      <p:ext uri="{BB962C8B-B14F-4D97-AF65-F5344CB8AC3E}">
        <p14:creationId xmlns:p14="http://schemas.microsoft.com/office/powerpoint/2010/main" val="38474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484310" y="1837189"/>
            <a:ext cx="10018713" cy="4236440"/>
          </a:xfrm>
        </p:spPr>
        <p:txBody>
          <a:bodyPr>
            <a:normAutofit/>
          </a:bodyPr>
          <a:lstStyle/>
          <a:p>
            <a:pPr marL="0" indent="0">
              <a:lnSpc>
                <a:spcPct val="150000"/>
              </a:lnSpc>
              <a:buNone/>
            </a:pPr>
            <a:r>
              <a:rPr lang="fr-FR" dirty="0"/>
              <a:t>État de l’art</a:t>
            </a:r>
          </a:p>
          <a:p>
            <a:pPr marL="0" indent="0">
              <a:lnSpc>
                <a:spcPct val="150000"/>
              </a:lnSpc>
              <a:buNone/>
            </a:pPr>
            <a:r>
              <a:rPr lang="fr-FR" dirty="0"/>
              <a:t>	Les réseaux de neurones </a:t>
            </a:r>
          </a:p>
          <a:p>
            <a:pPr marL="0" indent="0">
              <a:lnSpc>
                <a:spcPct val="150000"/>
              </a:lnSpc>
              <a:buNone/>
            </a:pPr>
            <a:r>
              <a:rPr lang="fr-FR" dirty="0"/>
              <a:t>	Les réseaux de neurones convolutifs </a:t>
            </a:r>
          </a:p>
          <a:p>
            <a:pPr marL="0" indent="0">
              <a:lnSpc>
                <a:spcPct val="150000"/>
              </a:lnSpc>
              <a:buNone/>
            </a:pPr>
            <a:r>
              <a:rPr lang="fr-FR" dirty="0"/>
              <a:t>	Les segmentations avec </a:t>
            </a:r>
            <a:r>
              <a:rPr lang="fr-FR" dirty="0" err="1"/>
              <a:t>Deep</a:t>
            </a:r>
            <a:r>
              <a:rPr lang="fr-FR" dirty="0"/>
              <a:t> Learning</a:t>
            </a:r>
          </a:p>
          <a:p>
            <a:pPr marL="0" indent="0">
              <a:lnSpc>
                <a:spcPct val="150000"/>
              </a:lnSpc>
              <a:buNone/>
            </a:pPr>
            <a:r>
              <a:rPr lang="fr-FR" dirty="0">
                <a:solidFill>
                  <a:schemeClr val="tx2">
                    <a:lumMod val="50000"/>
                    <a:lumOff val="50000"/>
                  </a:schemeClr>
                </a:solidFill>
              </a:rPr>
              <a:t>1</a:t>
            </a:r>
            <a:r>
              <a:rPr lang="fr-FR" baseline="30000" dirty="0">
                <a:solidFill>
                  <a:schemeClr val="tx2">
                    <a:lumMod val="50000"/>
                    <a:lumOff val="50000"/>
                  </a:schemeClr>
                </a:solidFill>
              </a:rPr>
              <a:t>ers</a:t>
            </a:r>
            <a:r>
              <a:rPr lang="fr-FR" dirty="0">
                <a:solidFill>
                  <a:schemeClr val="tx2">
                    <a:lumMod val="50000"/>
                    <a:lumOff val="50000"/>
                  </a:schemeClr>
                </a:solidFill>
              </a:rPr>
              <a:t> tests</a:t>
            </a:r>
          </a:p>
          <a:p>
            <a:pPr marL="0" indent="0">
              <a:lnSpc>
                <a:spcPct val="150000"/>
              </a:lnSpc>
              <a:buNone/>
            </a:pPr>
            <a:r>
              <a:rPr lang="fr-FR" dirty="0">
                <a:solidFill>
                  <a:schemeClr val="tx2">
                    <a:lumMod val="50000"/>
                    <a:lumOff val="50000"/>
                  </a:schemeClr>
                </a:solidFill>
              </a:rPr>
              <a:t>Conclusion et perspectives</a:t>
            </a:r>
          </a:p>
          <a:p>
            <a:pPr>
              <a:lnSpc>
                <a:spcPct val="150000"/>
              </a:lnSpc>
            </a:pPr>
            <a:endParaRPr lang="fr-FR" dirty="0"/>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4</a:t>
            </a:fld>
            <a:endParaRPr lang="fr-FR" sz="2000"/>
          </a:p>
        </p:txBody>
      </p:sp>
    </p:spTree>
    <p:extLst>
      <p:ext uri="{BB962C8B-B14F-4D97-AF65-F5344CB8AC3E}">
        <p14:creationId xmlns:p14="http://schemas.microsoft.com/office/powerpoint/2010/main" val="4069991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3" name="Espace réservé du contenu 2"/>
          <p:cNvSpPr>
            <a:spLocks noGrp="1"/>
          </p:cNvSpPr>
          <p:nvPr>
            <p:ph idx="1"/>
          </p:nvPr>
        </p:nvSpPr>
        <p:spPr>
          <a:xfrm>
            <a:off x="1484310" y="1048871"/>
            <a:ext cx="10018713" cy="5029200"/>
          </a:xfrm>
        </p:spPr>
        <p:txBody>
          <a:bodyPr anchor="t"/>
          <a:lstStyle/>
          <a:p>
            <a:pPr>
              <a:buFont typeface="Arial" panose="020B0604020202020204" pitchFamily="34" charset="0"/>
              <a:buChar char="•"/>
            </a:pPr>
            <a:r>
              <a:rPr lang="fr-FR" dirty="0"/>
              <a:t>Problème majeur de la croissance région pour ce projet : </a:t>
            </a:r>
          </a:p>
          <a:p>
            <a:pPr lvl="1">
              <a:buSzPct val="110000"/>
              <a:buFont typeface="Wingdings" panose="05000000000000000000" pitchFamily="2" charset="2"/>
              <a:buChar char="Ø"/>
            </a:pPr>
            <a:r>
              <a:rPr lang="fr-FR" sz="2200" dirty="0"/>
              <a:t>	Les muscles et la tumeur ont la même couleur sur les scanners</a:t>
            </a:r>
          </a:p>
          <a:p>
            <a:r>
              <a:rPr lang="fr-FR" dirty="0"/>
              <a:t>Solution : </a:t>
            </a:r>
          </a:p>
          <a:p>
            <a:pPr lvl="1">
              <a:buSzPct val="110000"/>
              <a:buFont typeface="Wingdings" panose="05000000000000000000" pitchFamily="2" charset="2"/>
              <a:buChar char="Ø"/>
            </a:pPr>
            <a:r>
              <a:rPr lang="fr-FR" dirty="0"/>
              <a:t>	</a:t>
            </a:r>
            <a:r>
              <a:rPr lang="fr-FR" sz="2200" dirty="0"/>
              <a:t>Appliquer des </a:t>
            </a:r>
            <a:r>
              <a:rPr lang="fr-FR" sz="2200" b="1" dirty="0"/>
              <a:t>prétraitements</a:t>
            </a:r>
            <a:r>
              <a:rPr lang="fr-FR" sz="2200" dirty="0"/>
              <a:t> à l’image pour faire ressortir le contraste :</a:t>
            </a:r>
          </a:p>
          <a:p>
            <a:pPr marL="0" indent="0">
              <a:buNone/>
            </a:pPr>
            <a:r>
              <a:rPr lang="fr-FR" dirty="0"/>
              <a:t>		</a:t>
            </a:r>
            <a:r>
              <a:rPr lang="fr-FR" sz="2000" dirty="0"/>
              <a:t>-</a:t>
            </a:r>
            <a:r>
              <a:rPr lang="fr-FR" dirty="0"/>
              <a:t> </a:t>
            </a:r>
            <a:r>
              <a:rPr lang="fr-FR" sz="2000" dirty="0"/>
              <a:t>Egalisation d’histogramme</a:t>
            </a:r>
          </a:p>
          <a:p>
            <a:pPr marL="0" indent="0">
              <a:buNone/>
            </a:pPr>
            <a:r>
              <a:rPr lang="fr-FR" sz="2000" dirty="0"/>
              <a:t>		- </a:t>
            </a:r>
            <a:r>
              <a:rPr lang="fr-FR" sz="2000" dirty="0" err="1"/>
              <a:t>Unshapred</a:t>
            </a:r>
            <a:r>
              <a:rPr lang="fr-FR" sz="2000" dirty="0"/>
              <a:t> </a:t>
            </a:r>
            <a:r>
              <a:rPr lang="fr-FR" sz="2000" dirty="0" err="1"/>
              <a:t>mask</a:t>
            </a:r>
            <a:endParaRPr lang="fr-FR" sz="2000" dirty="0"/>
          </a:p>
          <a:p>
            <a:pPr marL="0" indent="0">
              <a:buNone/>
            </a:pPr>
            <a:r>
              <a:rPr lang="fr-FR" sz="2000" dirty="0"/>
              <a:t>		- Filtre médian</a:t>
            </a:r>
          </a:p>
          <a:p>
            <a:pPr lvl="1">
              <a:buSzPct val="110000"/>
              <a:buFont typeface="Wingdings" panose="05000000000000000000" pitchFamily="2" charset="2"/>
              <a:buChar char="Ø"/>
            </a:pPr>
            <a:r>
              <a:rPr lang="fr-FR" dirty="0"/>
              <a:t>	</a:t>
            </a:r>
            <a:r>
              <a:rPr lang="fr-FR" sz="2200" b="1" dirty="0"/>
              <a:t>Segmenter les muscles </a:t>
            </a:r>
            <a:r>
              <a:rPr lang="fr-FR" sz="2200" dirty="0"/>
              <a:t>par RàPC avant de segmenter les autres organes</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40</a:t>
            </a:fld>
            <a:endParaRPr lang="fr-FR"/>
          </a:p>
        </p:txBody>
      </p:sp>
      <p:sp>
        <p:nvSpPr>
          <p:cNvPr id="5" name="ZoneTexte 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96133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4" name="Espace réservé du contenu 2"/>
          <p:cNvSpPr txBox="1">
            <a:spLocks/>
          </p:cNvSpPr>
          <p:nvPr/>
        </p:nvSpPr>
        <p:spPr>
          <a:xfrm>
            <a:off x="1709942" y="783362"/>
            <a:ext cx="10577061" cy="443386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fr-FR" b="1" dirty="0"/>
              <a:t>Résultats obtenus : </a:t>
            </a:r>
            <a:endParaRPr lang="fr-FR" dirty="0"/>
          </a:p>
          <a:p>
            <a:pPr marL="0" indent="0">
              <a:buFont typeface="Arial"/>
              <a:buNone/>
            </a:pPr>
            <a:r>
              <a:rPr lang="fr-FR" dirty="0"/>
              <a:t>	</a:t>
            </a:r>
          </a:p>
          <a:p>
            <a:pPr marL="0" indent="0">
              <a:buFont typeface="Arial"/>
              <a:buNone/>
            </a:pPr>
            <a:endParaRPr lang="fr-FR" dirty="0"/>
          </a:p>
          <a:p>
            <a:pPr marL="514350" indent="-514350">
              <a:buFont typeface="Arial"/>
              <a:buAutoNum type="romanUcPeriod"/>
            </a:pPr>
            <a:endParaRPr lang="fr-FR" dirty="0"/>
          </a:p>
        </p:txBody>
      </p:sp>
      <p:sp>
        <p:nvSpPr>
          <p:cNvPr id="5" name="Espace réservé du numéro de diapositive 4"/>
          <p:cNvSpPr>
            <a:spLocks noGrp="1"/>
          </p:cNvSpPr>
          <p:nvPr>
            <p:ph type="sldNum" sz="quarter" idx="12"/>
          </p:nvPr>
        </p:nvSpPr>
        <p:spPr>
          <a:xfrm>
            <a:off x="11177488" y="5641500"/>
            <a:ext cx="551167" cy="365125"/>
          </a:xfrm>
        </p:spPr>
        <p:txBody>
          <a:bodyPr/>
          <a:lstStyle/>
          <a:p>
            <a:fld id="{D57F1E4F-1CFF-5643-939E-217C01CDF565}" type="slidenum">
              <a:rPr lang="en-US" smtClean="0"/>
              <a:pPr/>
              <a:t>41</a:t>
            </a:fld>
            <a:endParaRPr lang="en-US" dirty="0"/>
          </a:p>
        </p:txBody>
      </p:sp>
      <p:sp>
        <p:nvSpPr>
          <p:cNvPr id="7" name="ZoneTexte 6"/>
          <p:cNvSpPr txBox="1"/>
          <p:nvPr/>
        </p:nvSpPr>
        <p:spPr>
          <a:xfrm>
            <a:off x="1506261" y="2138504"/>
            <a:ext cx="1297365" cy="646331"/>
          </a:xfrm>
          <a:prstGeom prst="rect">
            <a:avLst/>
          </a:prstGeom>
          <a:noFill/>
        </p:spPr>
        <p:txBody>
          <a:bodyPr wrap="square" rtlCol="0">
            <a:spAutoFit/>
          </a:bodyPr>
          <a:lstStyle/>
          <a:p>
            <a:r>
              <a:rPr lang="fr-FR" dirty="0"/>
              <a:t>Image prétraitée</a:t>
            </a:r>
          </a:p>
        </p:txBody>
      </p:sp>
      <p:sp>
        <p:nvSpPr>
          <p:cNvPr id="8" name="ZoneTexte 7"/>
          <p:cNvSpPr txBox="1"/>
          <p:nvPr/>
        </p:nvSpPr>
        <p:spPr>
          <a:xfrm>
            <a:off x="10170934" y="2138504"/>
            <a:ext cx="1744168" cy="646331"/>
          </a:xfrm>
          <a:prstGeom prst="rect">
            <a:avLst/>
          </a:prstGeom>
          <a:noFill/>
        </p:spPr>
        <p:txBody>
          <a:bodyPr wrap="square" rtlCol="0">
            <a:spAutoFit/>
          </a:bodyPr>
          <a:lstStyle/>
          <a:p>
            <a:r>
              <a:rPr lang="fr-FR" dirty="0"/>
              <a:t>Segmentation muscles</a:t>
            </a:r>
          </a:p>
        </p:txBody>
      </p:sp>
      <p:sp>
        <p:nvSpPr>
          <p:cNvPr id="9" name="ZoneTexte 8"/>
          <p:cNvSpPr txBox="1"/>
          <p:nvPr/>
        </p:nvSpPr>
        <p:spPr>
          <a:xfrm>
            <a:off x="1335838" y="4783032"/>
            <a:ext cx="1638212" cy="646331"/>
          </a:xfrm>
          <a:prstGeom prst="rect">
            <a:avLst/>
          </a:prstGeom>
          <a:noFill/>
        </p:spPr>
        <p:txBody>
          <a:bodyPr wrap="square" rtlCol="0">
            <a:spAutoFit/>
          </a:bodyPr>
          <a:lstStyle/>
          <a:p>
            <a:r>
              <a:rPr lang="fr-FR" dirty="0"/>
              <a:t>Suppression muscles</a:t>
            </a:r>
          </a:p>
        </p:txBody>
      </p:sp>
      <p:sp>
        <p:nvSpPr>
          <p:cNvPr id="10" name="ZoneTexte 9"/>
          <p:cNvSpPr txBox="1"/>
          <p:nvPr/>
        </p:nvSpPr>
        <p:spPr>
          <a:xfrm>
            <a:off x="10175771" y="4778261"/>
            <a:ext cx="1639559" cy="646331"/>
          </a:xfrm>
          <a:prstGeom prst="rect">
            <a:avLst/>
          </a:prstGeom>
          <a:noFill/>
        </p:spPr>
        <p:txBody>
          <a:bodyPr wrap="square" rtlCol="0">
            <a:spAutoFit/>
          </a:bodyPr>
          <a:lstStyle/>
          <a:p>
            <a:r>
              <a:rPr lang="fr-FR" dirty="0"/>
              <a:t>Segmentation tumeur</a:t>
            </a:r>
          </a:p>
        </p:txBody>
      </p:sp>
      <p:sp>
        <p:nvSpPr>
          <p:cNvPr id="11" name="ZoneTexte 10"/>
          <p:cNvSpPr txBox="1"/>
          <p:nvPr/>
        </p:nvSpPr>
        <p:spPr>
          <a:xfrm>
            <a:off x="5826332" y="1549466"/>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1</a:t>
            </a:r>
          </a:p>
        </p:txBody>
      </p:sp>
      <p:sp>
        <p:nvSpPr>
          <p:cNvPr id="12" name="ZoneTexte 11"/>
          <p:cNvSpPr txBox="1"/>
          <p:nvPr/>
        </p:nvSpPr>
        <p:spPr>
          <a:xfrm>
            <a:off x="9520498" y="1549466"/>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2</a:t>
            </a:r>
          </a:p>
        </p:txBody>
      </p:sp>
      <p:sp>
        <p:nvSpPr>
          <p:cNvPr id="13" name="ZoneTexte 12"/>
          <p:cNvSpPr txBox="1"/>
          <p:nvPr/>
        </p:nvSpPr>
        <p:spPr>
          <a:xfrm>
            <a:off x="5826332" y="4140001"/>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3</a:t>
            </a:r>
          </a:p>
        </p:txBody>
      </p:sp>
      <p:sp>
        <p:nvSpPr>
          <p:cNvPr id="14" name="ZoneTexte 13"/>
          <p:cNvSpPr txBox="1"/>
          <p:nvPr/>
        </p:nvSpPr>
        <p:spPr>
          <a:xfrm>
            <a:off x="9520497" y="4140001"/>
            <a:ext cx="371475" cy="369332"/>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4</a:t>
            </a:r>
          </a:p>
        </p:txBody>
      </p:sp>
      <p:pic>
        <p:nvPicPr>
          <p:cNvPr id="3" name="Image 2"/>
          <p:cNvPicPr>
            <a:picLocks noChangeAspect="1"/>
          </p:cNvPicPr>
          <p:nvPr/>
        </p:nvPicPr>
        <p:blipFill>
          <a:blip r:embed="rId3"/>
          <a:stretch>
            <a:fillRect/>
          </a:stretch>
        </p:blipFill>
        <p:spPr>
          <a:xfrm>
            <a:off x="2915791" y="1445279"/>
            <a:ext cx="7068091" cy="5103982"/>
          </a:xfrm>
          <a:prstGeom prst="rect">
            <a:avLst/>
          </a:prstGeom>
        </p:spPr>
      </p:pic>
      <p:sp>
        <p:nvSpPr>
          <p:cNvPr id="15" name="ZoneTexte 14"/>
          <p:cNvSpPr txBox="1"/>
          <p:nvPr/>
        </p:nvSpPr>
        <p:spPr>
          <a:xfrm>
            <a:off x="6012069" y="1658488"/>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1</a:t>
            </a:r>
          </a:p>
        </p:txBody>
      </p:sp>
      <p:sp>
        <p:nvSpPr>
          <p:cNvPr id="16" name="ZoneTexte 15"/>
          <p:cNvSpPr txBox="1"/>
          <p:nvPr/>
        </p:nvSpPr>
        <p:spPr>
          <a:xfrm>
            <a:off x="9510541" y="165314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2</a:t>
            </a:r>
          </a:p>
        </p:txBody>
      </p:sp>
      <p:sp>
        <p:nvSpPr>
          <p:cNvPr id="17" name="ZoneTexte 16"/>
          <p:cNvSpPr txBox="1"/>
          <p:nvPr/>
        </p:nvSpPr>
        <p:spPr>
          <a:xfrm>
            <a:off x="6050324" y="424068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3</a:t>
            </a:r>
          </a:p>
        </p:txBody>
      </p:sp>
      <p:sp>
        <p:nvSpPr>
          <p:cNvPr id="18" name="ZoneTexte 17"/>
          <p:cNvSpPr txBox="1"/>
          <p:nvPr/>
        </p:nvSpPr>
        <p:spPr>
          <a:xfrm>
            <a:off x="9510541" y="4240689"/>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4</a:t>
            </a:r>
          </a:p>
        </p:txBody>
      </p:sp>
      <p:sp>
        <p:nvSpPr>
          <p:cNvPr id="19" name="ZoneTexte 18">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102586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Expériences et résultats</a:t>
            </a:r>
          </a:p>
        </p:txBody>
      </p:sp>
      <p:sp>
        <p:nvSpPr>
          <p:cNvPr id="3" name="Espace réservé du contenu 2"/>
          <p:cNvSpPr>
            <a:spLocks noGrp="1"/>
          </p:cNvSpPr>
          <p:nvPr>
            <p:ph idx="1"/>
          </p:nvPr>
        </p:nvSpPr>
        <p:spPr>
          <a:xfrm>
            <a:off x="1484309" y="1031203"/>
            <a:ext cx="10018713" cy="5029200"/>
          </a:xfrm>
        </p:spPr>
        <p:txBody>
          <a:bodyPr anchor="t"/>
          <a:lstStyle/>
          <a:p>
            <a:pPr marL="0" indent="0">
              <a:buNone/>
            </a:pPr>
            <a:r>
              <a:rPr lang="fr-FR" dirty="0"/>
              <a:t>Mesure de similarité d’un nouveau cas par rapport à la base </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935" y="1602062"/>
            <a:ext cx="2940216" cy="1961409"/>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355" y="1617768"/>
            <a:ext cx="2710966" cy="1928035"/>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7563" y="1597909"/>
            <a:ext cx="1947894" cy="1947894"/>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1218" y="1597909"/>
            <a:ext cx="1952047" cy="1952047"/>
          </a:xfrm>
          <a:prstGeom prst="rect">
            <a:avLst/>
          </a:prstGeom>
        </p:spPr>
      </p:pic>
      <p:sp>
        <p:nvSpPr>
          <p:cNvPr id="12" name="Accolade ouvrante 11"/>
          <p:cNvSpPr/>
          <p:nvPr/>
        </p:nvSpPr>
        <p:spPr>
          <a:xfrm rot="16200000">
            <a:off x="5324191" y="-204279"/>
            <a:ext cx="380010" cy="8222522"/>
          </a:xfrm>
          <a:prstGeom prst="leftBrace">
            <a:avLst>
              <a:gd name="adj1" fmla="val 8333"/>
              <a:gd name="adj2" fmla="val 50578"/>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13" name="ZoneTexte 12"/>
          <p:cNvSpPr txBox="1"/>
          <p:nvPr/>
        </p:nvSpPr>
        <p:spPr>
          <a:xfrm>
            <a:off x="4990117" y="4096987"/>
            <a:ext cx="2408211" cy="369332"/>
          </a:xfrm>
          <a:prstGeom prst="rect">
            <a:avLst/>
          </a:prstGeom>
          <a:noFill/>
        </p:spPr>
        <p:txBody>
          <a:bodyPr wrap="square" rtlCol="0">
            <a:spAutoFit/>
          </a:bodyPr>
          <a:lstStyle/>
          <a:p>
            <a:r>
              <a:rPr lang="fr-FR" dirty="0"/>
              <a:t>Base de cas</a:t>
            </a:r>
          </a:p>
        </p:txBody>
      </p:sp>
      <p:sp>
        <p:nvSpPr>
          <p:cNvPr id="14" name="ZoneTexte 13"/>
          <p:cNvSpPr txBox="1"/>
          <p:nvPr/>
        </p:nvSpPr>
        <p:spPr>
          <a:xfrm>
            <a:off x="10208376" y="4062247"/>
            <a:ext cx="2408211" cy="369332"/>
          </a:xfrm>
          <a:prstGeom prst="rect">
            <a:avLst/>
          </a:prstGeom>
          <a:noFill/>
        </p:spPr>
        <p:txBody>
          <a:bodyPr wrap="square" rtlCol="0">
            <a:spAutoFit/>
          </a:bodyPr>
          <a:lstStyle/>
          <a:p>
            <a:r>
              <a:rPr lang="fr-FR" dirty="0"/>
              <a:t>Nouveau cas</a:t>
            </a:r>
          </a:p>
        </p:txBody>
      </p:sp>
      <p:sp>
        <p:nvSpPr>
          <p:cNvPr id="15" name="Accolade ouvrante 14"/>
          <p:cNvSpPr/>
          <p:nvPr/>
        </p:nvSpPr>
        <p:spPr>
          <a:xfrm rot="16200000">
            <a:off x="10723275" y="2936997"/>
            <a:ext cx="380010" cy="1939970"/>
          </a:xfrm>
          <a:prstGeom prst="leftBrace">
            <a:avLst>
              <a:gd name="adj1" fmla="val 8333"/>
              <a:gd name="adj2" fmla="val 50578"/>
            </a:avLst>
          </a:prstGeom>
          <a:effectLst/>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graphicFrame>
        <p:nvGraphicFramePr>
          <p:cNvPr id="17" name="Tableau 16"/>
          <p:cNvGraphicFramePr>
            <a:graphicFrameLocks noGrp="1"/>
          </p:cNvGraphicFramePr>
          <p:nvPr>
            <p:extLst/>
          </p:nvPr>
        </p:nvGraphicFramePr>
        <p:xfrm>
          <a:off x="2554514" y="4943870"/>
          <a:ext cx="8128000" cy="1483360"/>
        </p:xfrm>
        <a:graphic>
          <a:graphicData uri="http://schemas.openxmlformats.org/drawingml/2006/table">
            <a:tbl>
              <a:tblPr firstRow="1" bandRow="1">
                <a:tableStyleId>{125E5076-3810-47DD-B79F-674D7AD40C01}</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pPr algn="ctr"/>
                      <a:r>
                        <a:rPr lang="fr-FR" dirty="0">
                          <a:latin typeface="Arial" panose="020B0604020202020204" pitchFamily="34" charset="0"/>
                          <a:cs typeface="Arial" panose="020B0604020202020204" pitchFamily="34" charset="0"/>
                        </a:rPr>
                        <a:t>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a:r>
                        <a:rPr lang="fr-FR" dirty="0">
                          <a:latin typeface="Arial" panose="020B0604020202020204" pitchFamily="34" charset="0"/>
                          <a:cs typeface="Arial" panose="020B0604020202020204" pitchFamily="34" charset="0"/>
                        </a:rPr>
                        <a:t>Similarité MSSIM (Image)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xmlns="" val="10000"/>
                  </a:ext>
                </a:extLst>
              </a:tr>
              <a:tr h="370840">
                <a:tc>
                  <a:txBody>
                    <a:bodyPr/>
                    <a:lstStyle/>
                    <a:p>
                      <a:pPr algn="ctr"/>
                      <a:r>
                        <a:rPr lang="fr-FR" dirty="0">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0.229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ctr"/>
                      <a:r>
                        <a:rPr lang="fr-FR" dirty="0">
                          <a:latin typeface="Arial" panose="020B0604020202020204" pitchFamily="34" charset="0"/>
                          <a:cs typeface="Arial" panose="020B0604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FR" dirty="0">
                          <a:latin typeface="Arial" panose="020B0604020202020204" pitchFamily="34" charset="0"/>
                          <a:cs typeface="Arial" panose="020B0604020202020204" pitchFamily="34" charset="0"/>
                        </a:rPr>
                        <a:t>0.244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xmlns="" val="10002"/>
                  </a:ext>
                </a:extLst>
              </a:tr>
              <a:tr h="370840">
                <a:tc>
                  <a:txBody>
                    <a:bodyPr/>
                    <a:lstStyle/>
                    <a:p>
                      <a:pPr algn="ctr"/>
                      <a:r>
                        <a:rPr lang="fr-FR" dirty="0">
                          <a:latin typeface="Arial" panose="020B0604020202020204" pitchFamily="34" charset="0"/>
                          <a:cs typeface="Arial" panose="020B0604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dirty="0">
                          <a:latin typeface="Arial" panose="020B0604020202020204" pitchFamily="34" charset="0"/>
                          <a:cs typeface="Arial" panose="020B0604020202020204" pitchFamily="34" charset="0"/>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18" name="ZoneTexte 17"/>
          <p:cNvSpPr txBox="1"/>
          <p:nvPr/>
        </p:nvSpPr>
        <p:spPr>
          <a:xfrm>
            <a:off x="3914179" y="1608617"/>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1</a:t>
            </a:r>
          </a:p>
        </p:txBody>
      </p:sp>
      <p:sp>
        <p:nvSpPr>
          <p:cNvPr id="19" name="ZoneTexte 18"/>
          <p:cNvSpPr txBox="1"/>
          <p:nvPr/>
        </p:nvSpPr>
        <p:spPr>
          <a:xfrm>
            <a:off x="6930905" y="1586656"/>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2</a:t>
            </a:r>
          </a:p>
        </p:txBody>
      </p:sp>
      <p:sp>
        <p:nvSpPr>
          <p:cNvPr id="20" name="ZoneTexte 19"/>
          <p:cNvSpPr txBox="1"/>
          <p:nvPr/>
        </p:nvSpPr>
        <p:spPr>
          <a:xfrm>
            <a:off x="9270451" y="1593840"/>
            <a:ext cx="519296" cy="369332"/>
          </a:xfrm>
          <a:prstGeom prst="rect">
            <a:avLst/>
          </a:prstGeom>
          <a:noFill/>
        </p:spPr>
        <p:txBody>
          <a:bodyPr wrap="square" rtlCol="0">
            <a:spAutoFit/>
          </a:bodyPr>
          <a:lstStyle/>
          <a:p>
            <a:r>
              <a:rPr lang="fr-FR" dirty="0">
                <a:solidFill>
                  <a:schemeClr val="bg1"/>
                </a:solidFill>
                <a:latin typeface="Arial" panose="020B0604020202020204" pitchFamily="34" charset="0"/>
                <a:cs typeface="Arial" panose="020B0604020202020204" pitchFamily="34" charset="0"/>
              </a:rPr>
              <a:t>3</a:t>
            </a:r>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42</a:t>
            </a:fld>
            <a:endParaRPr lang="fr-FR"/>
          </a:p>
        </p:txBody>
      </p:sp>
      <p:sp>
        <p:nvSpPr>
          <p:cNvPr id="21" name="ZoneTexte 20">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1678481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IV. Résultats actuels</a:t>
            </a:r>
          </a:p>
        </p:txBody>
      </p:sp>
      <p:sp>
        <p:nvSpPr>
          <p:cNvPr id="3" name="Espace réservé du contenu 2"/>
          <p:cNvSpPr>
            <a:spLocks noGrp="1"/>
          </p:cNvSpPr>
          <p:nvPr>
            <p:ph idx="1"/>
          </p:nvPr>
        </p:nvSpPr>
        <p:spPr>
          <a:xfrm>
            <a:off x="1484310" y="1048871"/>
            <a:ext cx="10018713" cy="5029200"/>
          </a:xfrm>
        </p:spPr>
        <p:txBody>
          <a:bodyPr anchor="t"/>
          <a:lstStyle/>
          <a:p>
            <a:pPr marL="0" indent="0">
              <a:buNone/>
            </a:pPr>
            <a:r>
              <a:rPr lang="fr-FR" dirty="0"/>
              <a:t>Résultat global (avec adaptation de la position des germes) </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456" y="2611260"/>
            <a:ext cx="2495819" cy="2500656"/>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64" y="2611260"/>
            <a:ext cx="2500656" cy="2500656"/>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528" y="2571901"/>
            <a:ext cx="2479427" cy="2479427"/>
          </a:xfrm>
          <a:prstGeom prst="rect">
            <a:avLst/>
          </a:prstGeom>
        </p:spPr>
      </p:pic>
      <p:sp>
        <p:nvSpPr>
          <p:cNvPr id="8" name="ZoneTexte 7"/>
          <p:cNvSpPr txBox="1"/>
          <p:nvPr/>
        </p:nvSpPr>
        <p:spPr>
          <a:xfrm>
            <a:off x="2284409" y="5139507"/>
            <a:ext cx="2973391" cy="369332"/>
          </a:xfrm>
          <a:prstGeom prst="rect">
            <a:avLst/>
          </a:prstGeom>
          <a:noFill/>
        </p:spPr>
        <p:txBody>
          <a:bodyPr wrap="square" rtlCol="0">
            <a:spAutoFit/>
          </a:bodyPr>
          <a:lstStyle/>
          <a:p>
            <a:r>
              <a:rPr lang="fr-FR" dirty="0"/>
              <a:t>Cas de la base </a:t>
            </a:r>
          </a:p>
        </p:txBody>
      </p:sp>
      <p:sp>
        <p:nvSpPr>
          <p:cNvPr id="9" name="ZoneTexte 8"/>
          <p:cNvSpPr txBox="1"/>
          <p:nvPr/>
        </p:nvSpPr>
        <p:spPr>
          <a:xfrm>
            <a:off x="7887241" y="6316777"/>
            <a:ext cx="2973391" cy="369332"/>
          </a:xfrm>
          <a:prstGeom prst="rect">
            <a:avLst/>
          </a:prstGeom>
          <a:noFill/>
        </p:spPr>
        <p:txBody>
          <a:bodyPr wrap="square" rtlCol="0">
            <a:spAutoFit/>
          </a:bodyPr>
          <a:lstStyle/>
          <a:p>
            <a:r>
              <a:rPr lang="fr-FR" dirty="0"/>
              <a:t>Cas segmenté par RàPC</a:t>
            </a:r>
          </a:p>
        </p:txBody>
      </p:sp>
      <p:pic>
        <p:nvPicPr>
          <p:cNvPr id="11" name="Image 10"/>
          <p:cNvPicPr>
            <a:picLocks noChangeAspect="1"/>
          </p:cNvPicPr>
          <p:nvPr/>
        </p:nvPicPr>
        <p:blipFill>
          <a:blip r:embed="rId6"/>
          <a:stretch>
            <a:fillRect/>
          </a:stretch>
        </p:blipFill>
        <p:spPr>
          <a:xfrm>
            <a:off x="9250183" y="1287577"/>
            <a:ext cx="2476563" cy="24814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4219" y="3840523"/>
            <a:ext cx="2492527" cy="2492527"/>
          </a:xfrm>
          <a:prstGeom prst="rect">
            <a:avLst/>
          </a:prstGeom>
        </p:spPr>
      </p:pic>
      <p:sp>
        <p:nvSpPr>
          <p:cNvPr id="13" name="ZoneTexte 12"/>
          <p:cNvSpPr txBox="1"/>
          <p:nvPr/>
        </p:nvSpPr>
        <p:spPr>
          <a:xfrm>
            <a:off x="9620919" y="1317268"/>
            <a:ext cx="2311400" cy="369332"/>
          </a:xfrm>
          <a:prstGeom prst="rect">
            <a:avLst/>
          </a:prstGeom>
          <a:noFill/>
        </p:spPr>
        <p:txBody>
          <a:bodyPr wrap="square" rtlCol="0">
            <a:spAutoFit/>
          </a:bodyPr>
          <a:lstStyle/>
          <a:p>
            <a:r>
              <a:rPr lang="fr-FR" dirty="0">
                <a:solidFill>
                  <a:schemeClr val="bg1"/>
                </a:solidFill>
              </a:rPr>
              <a:t>Sans adaptation</a:t>
            </a:r>
          </a:p>
        </p:txBody>
      </p:sp>
      <p:sp>
        <p:nvSpPr>
          <p:cNvPr id="14" name="ZoneTexte 13"/>
          <p:cNvSpPr txBox="1"/>
          <p:nvPr/>
        </p:nvSpPr>
        <p:spPr>
          <a:xfrm>
            <a:off x="9620919" y="3840523"/>
            <a:ext cx="2311400" cy="369332"/>
          </a:xfrm>
          <a:prstGeom prst="rect">
            <a:avLst/>
          </a:prstGeom>
          <a:noFill/>
        </p:spPr>
        <p:txBody>
          <a:bodyPr wrap="square" rtlCol="0">
            <a:spAutoFit/>
          </a:bodyPr>
          <a:lstStyle/>
          <a:p>
            <a:r>
              <a:rPr lang="fr-FR" dirty="0">
                <a:solidFill>
                  <a:schemeClr val="bg1"/>
                </a:solidFill>
              </a:rPr>
              <a:t>Avec adaptation</a:t>
            </a:r>
          </a:p>
        </p:txBody>
      </p:sp>
      <p:sp>
        <p:nvSpPr>
          <p:cNvPr id="6" name="Espace réservé du numéro de diapositive 5"/>
          <p:cNvSpPr>
            <a:spLocks noGrp="1"/>
          </p:cNvSpPr>
          <p:nvPr>
            <p:ph type="sldNum" sz="quarter" idx="12"/>
          </p:nvPr>
        </p:nvSpPr>
        <p:spPr/>
        <p:txBody>
          <a:bodyPr/>
          <a:lstStyle/>
          <a:p>
            <a:fld id="{FEC07D1D-9040-46BE-96F9-BC33D0812D1B}" type="slidenum">
              <a:rPr lang="fr-FR" smtClean="0"/>
              <a:t>43</a:t>
            </a:fld>
            <a:endParaRPr lang="fr-FR"/>
          </a:p>
        </p:txBody>
      </p:sp>
      <p:sp>
        <p:nvSpPr>
          <p:cNvPr id="15" name="ZoneTexte 14">
            <a:extLst>
              <a:ext uri="{FF2B5EF4-FFF2-40B4-BE49-F238E27FC236}">
                <a16:creationId xmlns:a16="http://schemas.microsoft.com/office/drawing/2014/main" xmlns="" id="{9608F76D-38C5-4089-B1A6-41177712BB68}"/>
              </a:ext>
            </a:extLst>
          </p:cNvPr>
          <p:cNvSpPr txBox="1"/>
          <p:nvPr/>
        </p:nvSpPr>
        <p:spPr>
          <a:xfrm>
            <a:off x="-64008" y="-54864"/>
            <a:ext cx="1023037" cy="1815882"/>
          </a:xfrm>
          <a:prstGeom prst="rect">
            <a:avLst/>
          </a:prstGeom>
          <a:noFill/>
        </p:spPr>
        <p:txBody>
          <a:bodyPr wrap="none" rtlCol="0">
            <a:spAutoFit/>
          </a:bodyPr>
          <a:lstStyle/>
          <a:p>
            <a:pPr>
              <a:lnSpc>
                <a:spcPct val="200000"/>
              </a:lnSpc>
            </a:pPr>
            <a:r>
              <a:rPr lang="fr-FR" sz="1400" dirty="0">
                <a:solidFill>
                  <a:schemeClr val="bg2">
                    <a:lumMod val="25000"/>
                  </a:schemeClr>
                </a:solidFill>
              </a:rPr>
              <a:t>Rappels</a:t>
            </a:r>
          </a:p>
          <a:p>
            <a:pPr>
              <a:lnSpc>
                <a:spcPct val="200000"/>
              </a:lnSpc>
            </a:pPr>
            <a:r>
              <a:rPr lang="fr-FR" sz="1400" dirty="0">
                <a:solidFill>
                  <a:schemeClr val="bg2">
                    <a:lumMod val="25000"/>
                  </a:schemeClr>
                </a:solidFill>
              </a:rPr>
              <a:t>Similarité</a:t>
            </a:r>
          </a:p>
          <a:p>
            <a:pPr>
              <a:lnSpc>
                <a:spcPct val="200000"/>
              </a:lnSpc>
            </a:pPr>
            <a:r>
              <a:rPr lang="fr-FR" sz="1400" dirty="0">
                <a:solidFill>
                  <a:schemeClr val="bg2">
                    <a:lumMod val="25000"/>
                  </a:schemeClr>
                </a:solidFill>
              </a:rPr>
              <a:t>Adaptation</a:t>
            </a:r>
          </a:p>
          <a:p>
            <a:pPr>
              <a:lnSpc>
                <a:spcPct val="200000"/>
              </a:lnSpc>
            </a:pPr>
            <a:r>
              <a:rPr lang="fr-FR" sz="1400" b="1" dirty="0"/>
              <a:t>Résultats</a:t>
            </a:r>
          </a:p>
        </p:txBody>
      </p:sp>
    </p:spTree>
    <p:extLst>
      <p:ext uri="{BB962C8B-B14F-4D97-AF65-F5344CB8AC3E}">
        <p14:creationId xmlns:p14="http://schemas.microsoft.com/office/powerpoint/2010/main" val="702675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09" y="121023"/>
            <a:ext cx="10018713" cy="779929"/>
          </a:xfrm>
        </p:spPr>
        <p:txBody>
          <a:bodyPr>
            <a:normAutofit/>
          </a:bodyPr>
          <a:lstStyle/>
          <a:p>
            <a:pPr algn="l"/>
            <a:r>
              <a:rPr lang="fr-FR" dirty="0"/>
              <a:t> Conclusion</a:t>
            </a:r>
          </a:p>
        </p:txBody>
      </p:sp>
      <p:sp>
        <p:nvSpPr>
          <p:cNvPr id="3" name="Espace réservé du contenu 2"/>
          <p:cNvSpPr>
            <a:spLocks noGrp="1"/>
          </p:cNvSpPr>
          <p:nvPr>
            <p:ph idx="1"/>
          </p:nvPr>
        </p:nvSpPr>
        <p:spPr>
          <a:xfrm>
            <a:off x="1484310" y="1048871"/>
            <a:ext cx="10018713" cy="5029200"/>
          </a:xfrm>
        </p:spPr>
        <p:txBody>
          <a:bodyPr anchor="t"/>
          <a:lstStyle/>
          <a:p>
            <a:pPr>
              <a:buFontTx/>
              <a:buChar char="-"/>
            </a:pPr>
            <a:r>
              <a:rPr lang="fr-FR" dirty="0"/>
              <a:t>Le RàPC couplé à d’autres outils donne des résultats encourageants  </a:t>
            </a:r>
          </a:p>
          <a:p>
            <a:pPr>
              <a:buFontTx/>
              <a:buChar char="-"/>
            </a:pPr>
            <a:r>
              <a:rPr lang="fr-FR" dirty="0"/>
              <a:t>Les règles floues permettent d’évaluer la position des organes les uns par rapport aux autres</a:t>
            </a:r>
          </a:p>
          <a:p>
            <a:pPr>
              <a:buFontTx/>
              <a:buChar char="-"/>
            </a:pPr>
            <a:r>
              <a:rPr lang="fr-FR" dirty="0"/>
              <a:t>La suppression des muscles par segmentation résout le problème de fuite de la tumeur</a:t>
            </a:r>
          </a:p>
          <a:p>
            <a:pPr>
              <a:buFontTx/>
              <a:buChar char="-"/>
            </a:pPr>
            <a:r>
              <a:rPr lang="fr-FR" dirty="0"/>
              <a:t>Des post-traitements sont nécessaires pour homogénéiser les objets segmentés</a:t>
            </a:r>
          </a:p>
          <a:p>
            <a:pPr>
              <a:buFontTx/>
              <a:buChar char="-"/>
            </a:pPr>
            <a:r>
              <a:rPr lang="fr-FR" dirty="0"/>
              <a:t>La phase d’adaptation est à améliorer pour parer à tous les problèmes potentiels (déplacement d’organes, changement de couleur, etc.)</a:t>
            </a:r>
          </a:p>
          <a:p>
            <a:pPr>
              <a:buFontTx/>
              <a:buChar char="-"/>
            </a:pPr>
            <a:endParaRPr lang="fr-FR" dirty="0"/>
          </a:p>
          <a:p>
            <a:pPr>
              <a:buFontTx/>
              <a:buChar char="-"/>
            </a:pPr>
            <a:endParaRPr lang="fr-FR" dirty="0"/>
          </a:p>
        </p:txBody>
      </p:sp>
      <p:sp>
        <p:nvSpPr>
          <p:cNvPr id="4" name="Espace réservé du numéro de diapositive 3"/>
          <p:cNvSpPr>
            <a:spLocks noGrp="1"/>
          </p:cNvSpPr>
          <p:nvPr>
            <p:ph type="sldNum" sz="quarter" idx="12"/>
          </p:nvPr>
        </p:nvSpPr>
        <p:spPr/>
        <p:txBody>
          <a:bodyPr/>
          <a:lstStyle/>
          <a:p>
            <a:fld id="{FEC07D1D-9040-46BE-96F9-BC33D0812D1B}" type="slidenum">
              <a:rPr lang="fr-FR" smtClean="0"/>
              <a:t>44</a:t>
            </a:fld>
            <a:endParaRPr lang="fr-FR"/>
          </a:p>
        </p:txBody>
      </p:sp>
    </p:spTree>
    <p:extLst>
      <p:ext uri="{BB962C8B-B14F-4D97-AF65-F5344CB8AC3E}">
        <p14:creationId xmlns:p14="http://schemas.microsoft.com/office/powerpoint/2010/main" val="1406143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571959E-DF41-4FBA-BD87-69C6273A4DA5}"/>
              </a:ext>
            </a:extLst>
          </p:cNvPr>
          <p:cNvSpPr>
            <a:spLocks noGrp="1"/>
          </p:cNvSpPr>
          <p:nvPr>
            <p:ph type="title"/>
          </p:nvPr>
        </p:nvSpPr>
        <p:spPr>
          <a:xfrm>
            <a:off x="1749354" y="1414671"/>
            <a:ext cx="10018713" cy="3594651"/>
          </a:xfrm>
        </p:spPr>
        <p:txBody>
          <a:bodyPr>
            <a:normAutofit/>
          </a:bodyPr>
          <a:lstStyle/>
          <a:p>
            <a:r>
              <a:rPr lang="fr-FR" sz="6000" b="1" dirty="0"/>
              <a:t>Segmentation d’images </a:t>
            </a:r>
            <a:br>
              <a:rPr lang="fr-FR" sz="6000" b="1" dirty="0"/>
            </a:br>
            <a:r>
              <a:rPr lang="fr-FR" sz="6000" b="1" dirty="0"/>
              <a:t>par champs aléatoires</a:t>
            </a:r>
          </a:p>
        </p:txBody>
      </p:sp>
      <p:sp>
        <p:nvSpPr>
          <p:cNvPr id="4" name="Espace réservé du numéro de diapositive 3">
            <a:extLst>
              <a:ext uri="{FF2B5EF4-FFF2-40B4-BE49-F238E27FC236}">
                <a16:creationId xmlns:a16="http://schemas.microsoft.com/office/drawing/2014/main" xmlns="" id="{FA567D7F-C5CC-47B7-BF24-46D3F55BB91E}"/>
              </a:ext>
            </a:extLst>
          </p:cNvPr>
          <p:cNvSpPr>
            <a:spLocks noGrp="1"/>
          </p:cNvSpPr>
          <p:nvPr>
            <p:ph type="sldNum" sz="quarter" idx="12"/>
          </p:nvPr>
        </p:nvSpPr>
        <p:spPr/>
        <p:txBody>
          <a:bodyPr/>
          <a:lstStyle/>
          <a:p>
            <a:fld id="{FEC07D1D-9040-46BE-96F9-BC33D0812D1B}" type="slidenum">
              <a:rPr lang="fr-FR" smtClean="0"/>
              <a:t>45</a:t>
            </a:fld>
            <a:endParaRPr lang="fr-FR"/>
          </a:p>
        </p:txBody>
      </p:sp>
    </p:spTree>
    <p:extLst>
      <p:ext uri="{BB962C8B-B14F-4D97-AF65-F5344CB8AC3E}">
        <p14:creationId xmlns:p14="http://schemas.microsoft.com/office/powerpoint/2010/main" val="3978670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768396" y="692458"/>
            <a:ext cx="10018713" cy="5752730"/>
          </a:xfrm>
        </p:spPr>
        <p:txBody>
          <a:bodyPr>
            <a:normAutofit/>
          </a:bodyPr>
          <a:lstStyle/>
          <a:p>
            <a:pPr marL="0" indent="0">
              <a:lnSpc>
                <a:spcPct val="150000"/>
              </a:lnSpc>
              <a:buNone/>
            </a:pPr>
            <a:r>
              <a:rPr lang="fr-FR" sz="1800" dirty="0"/>
              <a:t>Introduction</a:t>
            </a:r>
          </a:p>
          <a:p>
            <a:pPr marL="0" indent="0">
              <a:lnSpc>
                <a:spcPct val="150000"/>
              </a:lnSpc>
              <a:buNone/>
            </a:pPr>
            <a:r>
              <a:rPr lang="fr-FR" sz="1800" dirty="0"/>
              <a:t>Modèle génératif</a:t>
            </a:r>
          </a:p>
          <a:p>
            <a:pPr marL="0" indent="0">
              <a:lnSpc>
                <a:spcPct val="150000"/>
              </a:lnSpc>
              <a:buNone/>
            </a:pPr>
            <a:r>
              <a:rPr lang="fr-FR" sz="1800" dirty="0"/>
              <a:t>Modèle discriminatif</a:t>
            </a:r>
          </a:p>
          <a:p>
            <a:pPr marL="0" indent="0">
              <a:lnSpc>
                <a:spcPct val="150000"/>
              </a:lnSpc>
              <a:buNone/>
            </a:pPr>
            <a:r>
              <a:rPr lang="fr-FR" sz="1800" dirty="0"/>
              <a:t>Conclusion</a:t>
            </a:r>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46</a:t>
            </a:fld>
            <a:endParaRPr lang="fr-FR" sz="2000"/>
          </a:p>
        </p:txBody>
      </p:sp>
    </p:spTree>
    <p:extLst>
      <p:ext uri="{BB962C8B-B14F-4D97-AF65-F5344CB8AC3E}">
        <p14:creationId xmlns:p14="http://schemas.microsoft.com/office/powerpoint/2010/main" val="3444487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768396" y="692458"/>
            <a:ext cx="10018713" cy="5752730"/>
          </a:xfrm>
        </p:spPr>
        <p:txBody>
          <a:bodyPr>
            <a:normAutofit/>
          </a:bodyPr>
          <a:lstStyle/>
          <a:p>
            <a:pPr marL="0" indent="0">
              <a:lnSpc>
                <a:spcPct val="150000"/>
              </a:lnSpc>
              <a:buNone/>
            </a:pPr>
            <a:r>
              <a:rPr lang="fr-FR" sz="1800" dirty="0"/>
              <a:t>Introduction</a:t>
            </a:r>
          </a:p>
          <a:p>
            <a:pPr marL="0" indent="0">
              <a:lnSpc>
                <a:spcPct val="150000"/>
              </a:lnSpc>
              <a:buNone/>
            </a:pPr>
            <a:r>
              <a:rPr lang="fr-FR" sz="1800" dirty="0"/>
              <a:t>	Modélisation probabiliste d’une image</a:t>
            </a:r>
          </a:p>
          <a:p>
            <a:pPr marL="0" indent="0">
              <a:lnSpc>
                <a:spcPct val="150000"/>
              </a:lnSpc>
              <a:buNone/>
            </a:pPr>
            <a:r>
              <a:rPr lang="fr-FR" sz="1800" dirty="0"/>
              <a:t>	Les champs aléatoires</a:t>
            </a:r>
          </a:p>
          <a:p>
            <a:pPr marL="0" indent="0">
              <a:lnSpc>
                <a:spcPct val="150000"/>
              </a:lnSpc>
              <a:buNone/>
            </a:pPr>
            <a:r>
              <a:rPr lang="fr-FR" sz="1800" dirty="0">
                <a:solidFill>
                  <a:schemeClr val="bg1">
                    <a:lumMod val="65000"/>
                  </a:schemeClr>
                </a:solidFill>
              </a:rPr>
              <a:t>Les réseaux Bayésiens</a:t>
            </a:r>
          </a:p>
          <a:p>
            <a:pPr marL="0" indent="0">
              <a:lnSpc>
                <a:spcPct val="150000"/>
              </a:lnSpc>
              <a:buNone/>
            </a:pPr>
            <a:r>
              <a:rPr lang="fr-FR" sz="1800" dirty="0">
                <a:solidFill>
                  <a:schemeClr val="bg1">
                    <a:lumMod val="65000"/>
                  </a:schemeClr>
                </a:solidFill>
              </a:rPr>
              <a:t>Modèle génératif</a:t>
            </a:r>
          </a:p>
          <a:p>
            <a:pPr marL="0" indent="0">
              <a:lnSpc>
                <a:spcPct val="150000"/>
              </a:lnSpc>
              <a:buNone/>
            </a:pPr>
            <a:r>
              <a:rPr lang="fr-FR" sz="1800" dirty="0">
                <a:solidFill>
                  <a:schemeClr val="bg1">
                    <a:lumMod val="65000"/>
                  </a:schemeClr>
                </a:solidFill>
              </a:rPr>
              <a:t>Modèle discriminatif</a:t>
            </a:r>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47</a:t>
            </a:fld>
            <a:endParaRPr lang="fr-FR" sz="2000"/>
          </a:p>
        </p:txBody>
      </p:sp>
    </p:spTree>
    <p:extLst>
      <p:ext uri="{BB962C8B-B14F-4D97-AF65-F5344CB8AC3E}">
        <p14:creationId xmlns:p14="http://schemas.microsoft.com/office/powerpoint/2010/main" val="4263797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48</a:t>
            </a:fld>
            <a:endParaRPr lang="fr-FR"/>
          </a:p>
        </p:txBody>
      </p:sp>
      <mc:AlternateContent xmlns:mc="http://schemas.openxmlformats.org/markup-compatibility/2006" xmlns:a14="http://schemas.microsoft.com/office/drawing/2010/main">
        <mc:Choice Requires="a14">
          <p:sp>
            <p:nvSpPr>
              <p:cNvPr id="7" name="ZoneTexte 6"/>
              <p:cNvSpPr txBox="1"/>
              <p:nvPr/>
            </p:nvSpPr>
            <p:spPr>
              <a:xfrm>
                <a:off x="1994610" y="2130045"/>
                <a:ext cx="9724522" cy="3477875"/>
              </a:xfrm>
              <a:prstGeom prst="rect">
                <a:avLst/>
              </a:prstGeom>
              <a:noFill/>
            </p:spPr>
            <p:txBody>
              <a:bodyPr wrap="none" rtlCol="0">
                <a:spAutoFit/>
              </a:bodyPr>
              <a:lstStyle/>
              <a:p>
                <a:r>
                  <a:rPr lang="fr-FR" sz="2000" dirty="0">
                    <a:sym typeface="Wingdings" panose="05000000000000000000" pitchFamily="2" charset="2"/>
                  </a:rPr>
                  <a:t>Descripteur en un pixel s </a:t>
                </a:r>
              </a:p>
              <a:p>
                <a:r>
                  <a:rPr lang="fr-FR" sz="2000" dirty="0">
                    <a:sym typeface="Wingdings" panose="05000000000000000000" pitchFamily="2" charset="2"/>
                  </a:rPr>
                  <a:t> Variable aléatoire </a:t>
                </a:r>
                <a14:m>
                  <m:oMath xmlns:m="http://schemas.openxmlformats.org/officeDocument/2006/math">
                    <m:sSub>
                      <m:sSubPr>
                        <m:ctrlPr>
                          <a:rPr lang="fr-FR" sz="200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𝑋</m:t>
                        </m:r>
                      </m:e>
                      <m:sub>
                        <m:r>
                          <a:rPr lang="fr-FR" sz="2000" b="0" i="1" smtClean="0">
                            <a:latin typeface="Cambria Math" panose="02040503050406030204" pitchFamily="18" charset="0"/>
                            <a:sym typeface="Wingdings" panose="05000000000000000000" pitchFamily="2" charset="2"/>
                          </a:rPr>
                          <m:t>𝑠</m:t>
                        </m:r>
                      </m:sub>
                    </m:sSub>
                  </m:oMath>
                </a14:m>
                <a:r>
                  <a:rPr lang="fr-FR" sz="2000" dirty="0">
                    <a:sym typeface="Wingdings" panose="05000000000000000000" pitchFamily="2" charset="2"/>
                  </a:rPr>
                  <a:t> prenant ses valeurs dans E= </a:t>
                </a:r>
                <a:r>
                  <a:rPr lang="fr-FR" sz="2000" b="1" dirty="0">
                    <a:solidFill>
                      <a:srgbClr val="FF0000"/>
                    </a:solidFill>
                    <a:sym typeface="Wingdings" panose="05000000000000000000" pitchFamily="2" charset="2"/>
                  </a:rPr>
                  <a:t>valeur </a:t>
                </a:r>
                <a14:m>
                  <m:oMath xmlns:m="http://schemas.openxmlformats.org/officeDocument/2006/math">
                    <m:sSub>
                      <m:sSubPr>
                        <m:ctrlPr>
                          <a:rPr lang="fr-FR" sz="2000" b="1" i="1" smtClean="0">
                            <a:solidFill>
                              <a:srgbClr val="FF0000"/>
                            </a:solidFill>
                            <a:latin typeface="Cambria Math" panose="02040503050406030204" pitchFamily="18" charset="0"/>
                            <a:sym typeface="Wingdings" panose="05000000000000000000" pitchFamily="2" charset="2"/>
                          </a:rPr>
                        </m:ctrlPr>
                      </m:sSubPr>
                      <m:e>
                        <m:r>
                          <a:rPr lang="fr-FR" sz="2000" b="1" i="1" smtClean="0">
                            <a:solidFill>
                              <a:srgbClr val="FF0000"/>
                            </a:solidFill>
                            <a:latin typeface="Cambria Math" panose="02040503050406030204" pitchFamily="18" charset="0"/>
                            <a:sym typeface="Wingdings" panose="05000000000000000000" pitchFamily="2" charset="2"/>
                          </a:rPr>
                          <m:t>𝒙</m:t>
                        </m:r>
                      </m:e>
                      <m:sub>
                        <m:r>
                          <a:rPr lang="fr-FR" sz="2000" b="1" i="1" smtClean="0">
                            <a:solidFill>
                              <a:srgbClr val="FF0000"/>
                            </a:solidFill>
                            <a:latin typeface="Cambria Math" panose="02040503050406030204" pitchFamily="18" charset="0"/>
                            <a:sym typeface="Wingdings" panose="05000000000000000000" pitchFamily="2" charset="2"/>
                          </a:rPr>
                          <m:t>𝒔</m:t>
                        </m:r>
                      </m:sub>
                    </m:sSub>
                  </m:oMath>
                </a14:m>
                <a:r>
                  <a:rPr lang="fr-FR" sz="2000" b="1" dirty="0">
                    <a:solidFill>
                      <a:srgbClr val="FF0000"/>
                    </a:solidFill>
                    <a:sym typeface="Wingdings" panose="05000000000000000000" pitchFamily="2" charset="2"/>
                  </a:rPr>
                  <a:t> est une réalisation de </a:t>
                </a:r>
                <a14:m>
                  <m:oMath xmlns:m="http://schemas.openxmlformats.org/officeDocument/2006/math">
                    <m:sSub>
                      <m:sSubPr>
                        <m:ctrlPr>
                          <a:rPr lang="fr-FR" sz="2000" b="1" i="1" smtClean="0">
                            <a:solidFill>
                              <a:srgbClr val="FF0000"/>
                            </a:solidFill>
                            <a:latin typeface="Cambria Math" panose="02040503050406030204" pitchFamily="18" charset="0"/>
                            <a:sym typeface="Wingdings" panose="05000000000000000000" pitchFamily="2" charset="2"/>
                          </a:rPr>
                        </m:ctrlPr>
                      </m:sSubPr>
                      <m:e>
                        <m:r>
                          <a:rPr lang="fr-FR" sz="2000" b="1" i="1" smtClean="0">
                            <a:solidFill>
                              <a:srgbClr val="FF0000"/>
                            </a:solidFill>
                            <a:latin typeface="Cambria Math" panose="02040503050406030204" pitchFamily="18" charset="0"/>
                            <a:sym typeface="Wingdings" panose="05000000000000000000" pitchFamily="2" charset="2"/>
                          </a:rPr>
                          <m:t>𝑿</m:t>
                        </m:r>
                      </m:e>
                      <m:sub>
                        <m:r>
                          <a:rPr lang="fr-FR" sz="2000" b="1" i="1" smtClean="0">
                            <a:solidFill>
                              <a:srgbClr val="FF0000"/>
                            </a:solidFill>
                            <a:latin typeface="Cambria Math" panose="02040503050406030204" pitchFamily="18" charset="0"/>
                            <a:sym typeface="Wingdings" panose="05000000000000000000" pitchFamily="2" charset="2"/>
                          </a:rPr>
                          <m:t>𝒔</m:t>
                        </m:r>
                      </m:sub>
                    </m:sSub>
                  </m:oMath>
                </a14:m>
                <a:r>
                  <a:rPr lang="fr-FR" sz="2000" b="1" dirty="0">
                    <a:solidFill>
                      <a:srgbClr val="FF0000"/>
                    </a:solidFill>
                    <a:sym typeface="Wingdings" panose="05000000000000000000" pitchFamily="2" charset="2"/>
                  </a:rPr>
                  <a:t> </a:t>
                </a:r>
                <a:endParaRPr lang="fr-FR" sz="2000" b="1" dirty="0">
                  <a:sym typeface="Wingdings" panose="05000000000000000000" pitchFamily="2" charset="2"/>
                </a:endParaRPr>
              </a:p>
              <a:p>
                <a:endParaRPr lang="fr-FR" sz="2000" dirty="0">
                  <a:sym typeface="Wingdings" panose="05000000000000000000" pitchFamily="2" charset="2"/>
                </a:endParaRPr>
              </a:p>
              <a:p>
                <a:endParaRPr lang="fr-FR" sz="2000" dirty="0">
                  <a:sym typeface="Wingdings" panose="05000000000000000000" pitchFamily="2" charset="2"/>
                </a:endParaRPr>
              </a:p>
              <a:p>
                <a:r>
                  <a:rPr lang="fr-FR" sz="2000" dirty="0">
                    <a:sym typeface="Wingdings" panose="05000000000000000000" pitchFamily="2" charset="2"/>
                  </a:rPr>
                  <a:t>On définit donc le champ aléatoire </a:t>
                </a:r>
                <a14:m>
                  <m:oMath xmlns:m="http://schemas.openxmlformats.org/officeDocument/2006/math">
                    <m:r>
                      <a:rPr lang="fr-FR" sz="2000" b="0" i="1" smtClean="0">
                        <a:latin typeface="Cambria Math" panose="02040503050406030204" pitchFamily="18" charset="0"/>
                        <a:sym typeface="Wingdings" panose="05000000000000000000" pitchFamily="2" charset="2"/>
                      </a:rPr>
                      <m:t>𝑋</m:t>
                    </m:r>
                  </m:oMath>
                </a14:m>
                <a:r>
                  <a:rPr lang="fr-FR" sz="2000" dirty="0">
                    <a:sym typeface="Wingdings" panose="05000000000000000000" pitchFamily="2" charset="2"/>
                  </a:rPr>
                  <a:t> tel que </a:t>
                </a:r>
                <a14:m>
                  <m:oMath xmlns:m="http://schemas.openxmlformats.org/officeDocument/2006/math">
                    <m:r>
                      <a:rPr lang="fr-FR" sz="2000" b="0" i="1" smtClean="0">
                        <a:latin typeface="Cambria Math" panose="02040503050406030204" pitchFamily="18" charset="0"/>
                        <a:sym typeface="Wingdings" panose="05000000000000000000" pitchFamily="2" charset="2"/>
                      </a:rPr>
                      <m:t>𝑋</m:t>
                    </m:r>
                    <m:r>
                      <a:rPr lang="fr-FR" sz="2000" b="0" i="1" smtClean="0">
                        <a:latin typeface="Cambria Math" panose="02040503050406030204" pitchFamily="18" charset="0"/>
                        <a:sym typeface="Wingdings" panose="05000000000000000000" pitchFamily="2" charset="2"/>
                      </a:rPr>
                      <m:t>=</m:t>
                    </m:r>
                    <m:d>
                      <m:dPr>
                        <m:begChr m:val="{"/>
                        <m:endChr m:val="}"/>
                        <m:ctrlPr>
                          <a:rPr lang="fr-FR" sz="2000" b="0" i="1" smtClean="0">
                            <a:latin typeface="Cambria Math" panose="02040503050406030204" pitchFamily="18" charset="0"/>
                            <a:sym typeface="Wingdings" panose="05000000000000000000" pitchFamily="2" charset="2"/>
                          </a:rPr>
                        </m:ctrlPr>
                      </m:dPr>
                      <m:e>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𝑋</m:t>
                            </m:r>
                          </m:e>
                          <m:sub>
                            <m:r>
                              <a:rPr lang="fr-FR" sz="2000" b="0" i="1" smtClean="0">
                                <a:latin typeface="Cambria Math" panose="02040503050406030204" pitchFamily="18" charset="0"/>
                                <a:sym typeface="Wingdings" panose="05000000000000000000" pitchFamily="2" charset="2"/>
                              </a:rPr>
                              <m:t>𝑠</m:t>
                            </m:r>
                          </m:sub>
                        </m:sSub>
                        <m:r>
                          <a:rPr lang="fr-FR" sz="2000" b="0" i="1" smtClean="0">
                            <a:latin typeface="Cambria Math" panose="02040503050406030204" pitchFamily="18" charset="0"/>
                            <a:sym typeface="Wingdings" panose="05000000000000000000" pitchFamily="2" charset="2"/>
                          </a:rPr>
                          <m:t>,</m:t>
                        </m:r>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𝑋</m:t>
                            </m:r>
                          </m:e>
                          <m:sub>
                            <m:r>
                              <a:rPr lang="fr-FR" sz="2000" b="0" i="1" smtClean="0">
                                <a:latin typeface="Cambria Math" panose="02040503050406030204" pitchFamily="18" charset="0"/>
                                <a:sym typeface="Wingdings" panose="05000000000000000000" pitchFamily="2" charset="2"/>
                              </a:rPr>
                              <m:t>𝑡</m:t>
                            </m:r>
                          </m:sub>
                        </m:sSub>
                        <m:r>
                          <a:rPr lang="fr-FR" sz="2000" b="0" i="1" smtClean="0">
                            <a:latin typeface="Cambria Math" panose="02040503050406030204" pitchFamily="18" charset="0"/>
                            <a:sym typeface="Wingdings" panose="05000000000000000000" pitchFamily="2" charset="2"/>
                          </a:rPr>
                          <m:t>,…</m:t>
                        </m:r>
                      </m:e>
                    </m:d>
                  </m:oMath>
                </a14:m>
                <a:endParaRPr lang="fr-FR" sz="2000" b="0" dirty="0">
                  <a:sym typeface="Wingdings" panose="05000000000000000000" pitchFamily="2" charset="2"/>
                </a:endParaRPr>
              </a:p>
              <a:p>
                <a:endParaRPr lang="fr-FR" sz="2000" dirty="0">
                  <a:sym typeface="Wingdings" panose="05000000000000000000" pitchFamily="2" charset="2"/>
                </a:endParaRPr>
              </a:p>
              <a:p>
                <a:r>
                  <a:rPr lang="fr-FR" sz="2000" u="sng" dirty="0">
                    <a:sym typeface="Wingdings" panose="05000000000000000000" pitchFamily="2" charset="2"/>
                  </a:rPr>
                  <a:t>Conséquence: </a:t>
                </a:r>
              </a:p>
              <a:p>
                <a:pPr marL="800100" lvl="1" indent="-342900">
                  <a:buFont typeface="Wingdings" panose="05000000000000000000" pitchFamily="2" charset="2"/>
                  <a:buChar char="§"/>
                </a:pPr>
                <a:r>
                  <a:rPr lang="fr-FR" sz="2000" b="1" dirty="0">
                    <a:solidFill>
                      <a:srgbClr val="FF0000"/>
                    </a:solidFill>
                    <a:sym typeface="Wingdings" panose="05000000000000000000" pitchFamily="2" charset="2"/>
                  </a:rPr>
                  <a:t>L’image x est une réalisation de la variable aléatoire </a:t>
                </a:r>
                <a14:m>
                  <m:oMath xmlns:m="http://schemas.openxmlformats.org/officeDocument/2006/math">
                    <m:r>
                      <a:rPr lang="fr-FR" sz="2000" b="1" i="1" smtClean="0">
                        <a:solidFill>
                          <a:srgbClr val="FF0000"/>
                        </a:solidFill>
                        <a:latin typeface="Cambria Math" panose="02040503050406030204" pitchFamily="18" charset="0"/>
                        <a:sym typeface="Wingdings" panose="05000000000000000000" pitchFamily="2" charset="2"/>
                      </a:rPr>
                      <m:t>𝑿</m:t>
                    </m:r>
                  </m:oMath>
                </a14:m>
                <a:endParaRPr lang="fr-FR" sz="2000" b="1" dirty="0">
                  <a:solidFill>
                    <a:srgbClr val="FF0000"/>
                  </a:solidFill>
                  <a:sym typeface="Wingdings" panose="05000000000000000000" pitchFamily="2" charset="2"/>
                </a:endParaRPr>
              </a:p>
              <a:p>
                <a:pPr marL="800100" lvl="1" indent="-342900">
                  <a:buFont typeface="Wingdings" panose="05000000000000000000" pitchFamily="2" charset="2"/>
                  <a:buChar char="§"/>
                </a:pPr>
                <a:r>
                  <a:rPr lang="fr-FR" sz="2000" b="1" dirty="0">
                    <a:solidFill>
                      <a:srgbClr val="FF0000"/>
                    </a:solidFill>
                    <a:sym typeface="Wingdings" panose="05000000000000000000" pitchFamily="2" charset="2"/>
                  </a:rPr>
                  <a:t>La probabilité globale de x est </a:t>
                </a:r>
                <a14:m>
                  <m:oMath xmlns:m="http://schemas.openxmlformats.org/officeDocument/2006/math">
                    <m:r>
                      <a:rPr lang="fr-FR" sz="2000" b="1" i="1" smtClean="0">
                        <a:solidFill>
                          <a:srgbClr val="FF0000"/>
                        </a:solidFill>
                        <a:latin typeface="Cambria Math" panose="02040503050406030204" pitchFamily="18" charset="0"/>
                        <a:sym typeface="Wingdings" panose="05000000000000000000" pitchFamily="2" charset="2"/>
                      </a:rPr>
                      <m:t>𝑷</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𝑿</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𝒙</m:t>
                    </m:r>
                    <m:r>
                      <a:rPr lang="fr-FR" sz="2000" b="1" i="1" smtClean="0">
                        <a:solidFill>
                          <a:srgbClr val="FF0000"/>
                        </a:solidFill>
                        <a:latin typeface="Cambria Math" panose="02040503050406030204" pitchFamily="18" charset="0"/>
                        <a:sym typeface="Wingdings" panose="05000000000000000000" pitchFamily="2" charset="2"/>
                      </a:rPr>
                      <m:t>)</m:t>
                    </m:r>
                  </m:oMath>
                </a14:m>
                <a:endParaRPr lang="fr-FR" sz="2000" b="1" dirty="0">
                  <a:solidFill>
                    <a:srgbClr val="FF0000"/>
                  </a:solidFill>
                  <a:sym typeface="Wingdings" panose="05000000000000000000" pitchFamily="2" charset="2"/>
                </a:endParaRPr>
              </a:p>
              <a:p>
                <a:endParaRPr lang="fr-FR" sz="2000" dirty="0">
                  <a:sym typeface="Wingdings" panose="05000000000000000000" pitchFamily="2" charset="2"/>
                </a:endParaRPr>
              </a:p>
              <a:p>
                <a:endParaRPr lang="fr-FR" sz="2000" dirty="0">
                  <a:sym typeface="Wingdings" panose="05000000000000000000" pitchFamily="2" charset="2"/>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1994610" y="2130045"/>
                <a:ext cx="9724522" cy="3477875"/>
              </a:xfrm>
              <a:prstGeom prst="rect">
                <a:avLst/>
              </a:prstGeom>
              <a:blipFill>
                <a:blip r:embed="rId2"/>
                <a:stretch>
                  <a:fillRect l="-627" t="-876"/>
                </a:stretch>
              </a:blipFill>
            </p:spPr>
            <p:txBody>
              <a:bodyPr/>
              <a:lstStyle/>
              <a:p>
                <a:r>
                  <a:rPr lang="fr-FR">
                    <a:noFill/>
                  </a:rPr>
                  <a:t> </a:t>
                </a:r>
              </a:p>
            </p:txBody>
          </p:sp>
        </mc:Fallback>
      </mc:AlternateContent>
      <p:sp>
        <p:nvSpPr>
          <p:cNvPr id="13" name="Titre 1"/>
          <p:cNvSpPr txBox="1">
            <a:spLocks/>
          </p:cNvSpPr>
          <p:nvPr/>
        </p:nvSpPr>
        <p:spPr>
          <a:xfrm>
            <a:off x="1636623" y="984371"/>
            <a:ext cx="5373776" cy="5176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Modélisation probabiliste d’une image</a:t>
            </a:r>
          </a:p>
        </p:txBody>
      </p:sp>
      <p:sp>
        <p:nvSpPr>
          <p:cNvPr id="8" name="Titre 1">
            <a:extLst>
              <a:ext uri="{FF2B5EF4-FFF2-40B4-BE49-F238E27FC236}">
                <a16:creationId xmlns:a16="http://schemas.microsoft.com/office/drawing/2014/main" xmlns="" id="{AAD3F944-AB46-42CF-8245-4D3D9C2F34B6}"/>
              </a:ext>
            </a:extLst>
          </p:cNvPr>
          <p:cNvSpPr txBox="1">
            <a:spLocks/>
          </p:cNvSpPr>
          <p:nvPr/>
        </p:nvSpPr>
        <p:spPr>
          <a:xfrm>
            <a:off x="1636623"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Introduction</a:t>
            </a:r>
          </a:p>
        </p:txBody>
      </p:sp>
      <p:sp>
        <p:nvSpPr>
          <p:cNvPr id="6" name="ZoneTexte 5">
            <a:extLst>
              <a:ext uri="{FF2B5EF4-FFF2-40B4-BE49-F238E27FC236}">
                <a16:creationId xmlns:a16="http://schemas.microsoft.com/office/drawing/2014/main" xmlns="" id="{D61C6E1C-C630-4F2C-9912-B122E17ACF30}"/>
              </a:ext>
            </a:extLst>
          </p:cNvPr>
          <p:cNvSpPr txBox="1"/>
          <p:nvPr/>
        </p:nvSpPr>
        <p:spPr>
          <a:xfrm>
            <a:off x="6856871" y="1026738"/>
            <a:ext cx="591829" cy="400110"/>
          </a:xfrm>
          <a:prstGeom prst="rect">
            <a:avLst/>
          </a:prstGeom>
          <a:noFill/>
        </p:spPr>
        <p:txBody>
          <a:bodyPr wrap="none" rtlCol="0">
            <a:spAutoFit/>
          </a:bodyPr>
          <a:lstStyle/>
          <a:p>
            <a:r>
              <a:rPr lang="fr-FR" sz="2000" dirty="0"/>
              <a:t>[21]</a:t>
            </a:r>
          </a:p>
        </p:txBody>
      </p:sp>
    </p:spTree>
    <p:extLst>
      <p:ext uri="{BB962C8B-B14F-4D97-AF65-F5344CB8AC3E}">
        <p14:creationId xmlns:p14="http://schemas.microsoft.com/office/powerpoint/2010/main" val="3848923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49</a:t>
            </a:fld>
            <a:endParaRPr lang="fr-FR"/>
          </a:p>
        </p:txBody>
      </p:sp>
      <p:sp>
        <p:nvSpPr>
          <p:cNvPr id="7" name="ZoneTexte 6"/>
          <p:cNvSpPr txBox="1"/>
          <p:nvPr/>
        </p:nvSpPr>
        <p:spPr>
          <a:xfrm>
            <a:off x="1684248" y="1269996"/>
            <a:ext cx="6728060" cy="1323439"/>
          </a:xfrm>
          <a:prstGeom prst="rect">
            <a:avLst/>
          </a:prstGeom>
          <a:noFill/>
        </p:spPr>
        <p:txBody>
          <a:bodyPr wrap="none" rtlCol="0">
            <a:spAutoFit/>
          </a:bodyPr>
          <a:lstStyle/>
          <a:p>
            <a:r>
              <a:rPr lang="fr-FR" sz="2000" dirty="0"/>
              <a:t>Approche probabiliste </a:t>
            </a:r>
            <a:r>
              <a:rPr lang="fr-FR" sz="2000" dirty="0">
                <a:sym typeface="Wingdings" panose="05000000000000000000" pitchFamily="2" charset="2"/>
              </a:rPr>
              <a:t> Automates probabilistes à états finis</a:t>
            </a:r>
          </a:p>
          <a:p>
            <a:endParaRPr lang="fr-FR" sz="2000" dirty="0">
              <a:sym typeface="Wingdings" panose="05000000000000000000" pitchFamily="2" charset="2"/>
            </a:endParaRPr>
          </a:p>
          <a:p>
            <a:r>
              <a:rPr lang="fr-FR" sz="2000" dirty="0">
                <a:sym typeface="Wingdings" panose="05000000000000000000" pitchFamily="2" charset="2"/>
              </a:rPr>
              <a:t>Soit une Image Y et une segmentation X</a:t>
            </a:r>
          </a:p>
          <a:p>
            <a:r>
              <a:rPr lang="fr-FR" sz="2000" dirty="0">
                <a:sym typeface="Wingdings" panose="05000000000000000000" pitchFamily="2" charset="2"/>
              </a:rPr>
              <a:t>	</a:t>
            </a:r>
            <a:r>
              <a:rPr lang="fr-FR" sz="2000" b="1" dirty="0">
                <a:solidFill>
                  <a:srgbClr val="FF0000"/>
                </a:solidFill>
                <a:sym typeface="Wingdings" panose="05000000000000000000" pitchFamily="2" charset="2"/>
              </a:rPr>
              <a:t> Quelle est la segmentation X la plus probable ?</a:t>
            </a:r>
          </a:p>
        </p:txBody>
      </p:sp>
      <p:sp>
        <p:nvSpPr>
          <p:cNvPr id="13" name="Titre 1"/>
          <p:cNvSpPr txBox="1">
            <a:spLocks/>
          </p:cNvSpPr>
          <p:nvPr/>
        </p:nvSpPr>
        <p:spPr>
          <a:xfrm>
            <a:off x="1636623"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Introduction</a:t>
            </a:r>
          </a:p>
        </p:txBody>
      </p:sp>
      <p:sp>
        <p:nvSpPr>
          <p:cNvPr id="3" name="ZoneTexte 2">
            <a:extLst>
              <a:ext uri="{FF2B5EF4-FFF2-40B4-BE49-F238E27FC236}">
                <a16:creationId xmlns:a16="http://schemas.microsoft.com/office/drawing/2014/main" xmlns="" id="{96D7A3C1-6D9B-40BB-AB12-435885121D70}"/>
              </a:ext>
            </a:extLst>
          </p:cNvPr>
          <p:cNvSpPr txBox="1"/>
          <p:nvPr/>
        </p:nvSpPr>
        <p:spPr>
          <a:xfrm>
            <a:off x="5411224" y="2732019"/>
            <a:ext cx="2630848" cy="461665"/>
          </a:xfrm>
          <a:prstGeom prst="rect">
            <a:avLst/>
          </a:prstGeom>
          <a:noFill/>
          <a:ln w="25400">
            <a:solidFill>
              <a:schemeClr val="tx1"/>
            </a:solidFill>
          </a:ln>
        </p:spPr>
        <p:txBody>
          <a:bodyPr wrap="none" rtlCol="0">
            <a:spAutoFit/>
          </a:bodyPr>
          <a:lstStyle/>
          <a:p>
            <a:r>
              <a:rPr lang="fr-FR" sz="2400" b="1" dirty="0"/>
              <a:t>Champs aléatoires</a:t>
            </a:r>
          </a:p>
        </p:txBody>
      </p:sp>
      <p:cxnSp>
        <p:nvCxnSpPr>
          <p:cNvPr id="6" name="Connecteur droit avec flèche 5">
            <a:extLst>
              <a:ext uri="{FF2B5EF4-FFF2-40B4-BE49-F238E27FC236}">
                <a16:creationId xmlns:a16="http://schemas.microsoft.com/office/drawing/2014/main" xmlns="" id="{971E2EB5-5B94-4D1F-80DC-EBB9FFF42880}"/>
              </a:ext>
            </a:extLst>
          </p:cNvPr>
          <p:cNvCxnSpPr>
            <a:cxnSpLocks/>
            <a:stCxn id="3" idx="2"/>
            <a:endCxn id="9" idx="0"/>
          </p:cNvCxnSpPr>
          <p:nvPr/>
        </p:nvCxnSpPr>
        <p:spPr>
          <a:xfrm flipH="1">
            <a:off x="3625352" y="3193684"/>
            <a:ext cx="3101296" cy="8260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xmlns="" id="{F34E70E8-31A5-4E55-AA42-73B91AE8B737}"/>
              </a:ext>
            </a:extLst>
          </p:cNvPr>
          <p:cNvSpPr txBox="1"/>
          <p:nvPr/>
        </p:nvSpPr>
        <p:spPr>
          <a:xfrm>
            <a:off x="2587247" y="4019715"/>
            <a:ext cx="2076209" cy="400110"/>
          </a:xfrm>
          <a:prstGeom prst="rect">
            <a:avLst/>
          </a:prstGeom>
          <a:noFill/>
          <a:ln w="25400">
            <a:solidFill>
              <a:schemeClr val="tx1"/>
            </a:solidFill>
          </a:ln>
        </p:spPr>
        <p:txBody>
          <a:bodyPr wrap="none" rtlCol="0">
            <a:spAutoFit/>
          </a:bodyPr>
          <a:lstStyle/>
          <a:p>
            <a:r>
              <a:rPr lang="fr-FR" sz="2000" b="1" dirty="0"/>
              <a:t>Modèle génératif</a:t>
            </a:r>
          </a:p>
        </p:txBody>
      </p:sp>
      <p:sp>
        <p:nvSpPr>
          <p:cNvPr id="14" name="ZoneTexte 13">
            <a:extLst>
              <a:ext uri="{FF2B5EF4-FFF2-40B4-BE49-F238E27FC236}">
                <a16:creationId xmlns:a16="http://schemas.microsoft.com/office/drawing/2014/main" xmlns="" id="{83E667BC-7D5E-49AA-B777-B14FFCCA5340}"/>
              </a:ext>
            </a:extLst>
          </p:cNvPr>
          <p:cNvSpPr txBox="1"/>
          <p:nvPr/>
        </p:nvSpPr>
        <p:spPr>
          <a:xfrm>
            <a:off x="8117464" y="4019716"/>
            <a:ext cx="2448106" cy="400110"/>
          </a:xfrm>
          <a:prstGeom prst="rect">
            <a:avLst/>
          </a:prstGeom>
          <a:noFill/>
          <a:ln w="25400">
            <a:solidFill>
              <a:schemeClr val="tx1"/>
            </a:solidFill>
          </a:ln>
        </p:spPr>
        <p:txBody>
          <a:bodyPr wrap="none" rtlCol="0">
            <a:spAutoFit/>
          </a:bodyPr>
          <a:lstStyle/>
          <a:p>
            <a:r>
              <a:rPr lang="fr-FR" sz="2000" b="1" dirty="0"/>
              <a:t>Modèle discriminatif</a:t>
            </a:r>
          </a:p>
        </p:txBody>
      </p:sp>
      <p:cxnSp>
        <p:nvCxnSpPr>
          <p:cNvPr id="15" name="Connecteur droit avec flèche 14">
            <a:extLst>
              <a:ext uri="{FF2B5EF4-FFF2-40B4-BE49-F238E27FC236}">
                <a16:creationId xmlns:a16="http://schemas.microsoft.com/office/drawing/2014/main" xmlns="" id="{EE00B471-1D33-4080-B4FA-56B6A73C46E0}"/>
              </a:ext>
            </a:extLst>
          </p:cNvPr>
          <p:cNvCxnSpPr>
            <a:cxnSpLocks/>
            <a:stCxn id="3" idx="2"/>
            <a:endCxn id="14" idx="0"/>
          </p:cNvCxnSpPr>
          <p:nvPr/>
        </p:nvCxnSpPr>
        <p:spPr>
          <a:xfrm>
            <a:off x="6726648" y="3193684"/>
            <a:ext cx="2614869" cy="826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xmlns="" id="{62C2C774-1E22-46AA-8EB8-FA0CEE61FCBB}"/>
              </a:ext>
            </a:extLst>
          </p:cNvPr>
          <p:cNvSpPr txBox="1"/>
          <p:nvPr/>
        </p:nvSpPr>
        <p:spPr>
          <a:xfrm>
            <a:off x="1125122" y="4549578"/>
            <a:ext cx="5377178" cy="1477328"/>
          </a:xfrm>
          <a:prstGeom prst="rect">
            <a:avLst/>
          </a:prstGeom>
          <a:noFill/>
        </p:spPr>
        <p:txBody>
          <a:bodyPr wrap="none" rtlCol="0">
            <a:spAutoFit/>
          </a:bodyPr>
          <a:lstStyle/>
          <a:p>
            <a:pPr algn="ctr"/>
            <a:r>
              <a:rPr lang="fr-FR" b="1" dirty="0"/>
              <a:t>Calcul de P(X,Y)</a:t>
            </a:r>
          </a:p>
          <a:p>
            <a:pPr algn="ctr"/>
            <a:endParaRPr lang="fr-FR" b="1" dirty="0"/>
          </a:p>
          <a:p>
            <a:pPr algn="ctr"/>
            <a:r>
              <a:rPr lang="fr-FR" b="1" dirty="0"/>
              <a:t>Comment générer une image Y à partir des labels X ?</a:t>
            </a:r>
          </a:p>
          <a:p>
            <a:pPr algn="ctr"/>
            <a:endParaRPr lang="fr-FR" dirty="0"/>
          </a:p>
          <a:p>
            <a:pPr algn="ctr"/>
            <a:r>
              <a:rPr lang="fr-FR" dirty="0"/>
              <a:t>Champs aléatoires de Markov (MRF)</a:t>
            </a:r>
          </a:p>
        </p:txBody>
      </p:sp>
      <p:sp>
        <p:nvSpPr>
          <p:cNvPr id="24" name="ZoneTexte 23">
            <a:extLst>
              <a:ext uri="{FF2B5EF4-FFF2-40B4-BE49-F238E27FC236}">
                <a16:creationId xmlns:a16="http://schemas.microsoft.com/office/drawing/2014/main" xmlns="" id="{815A43D2-8FCB-4DB4-AEAE-B66E4E357ABB}"/>
              </a:ext>
            </a:extLst>
          </p:cNvPr>
          <p:cNvSpPr txBox="1"/>
          <p:nvPr/>
        </p:nvSpPr>
        <p:spPr>
          <a:xfrm>
            <a:off x="7204940" y="4549578"/>
            <a:ext cx="4832156" cy="1477328"/>
          </a:xfrm>
          <a:prstGeom prst="rect">
            <a:avLst/>
          </a:prstGeom>
          <a:noFill/>
        </p:spPr>
        <p:txBody>
          <a:bodyPr wrap="none" rtlCol="0">
            <a:spAutoFit/>
          </a:bodyPr>
          <a:lstStyle/>
          <a:p>
            <a:pPr algn="ctr"/>
            <a:r>
              <a:rPr lang="fr-FR" b="1" dirty="0"/>
              <a:t>Calcul de P(X|Y)</a:t>
            </a:r>
          </a:p>
          <a:p>
            <a:pPr algn="ctr"/>
            <a:endParaRPr lang="fr-FR" b="1" dirty="0"/>
          </a:p>
          <a:p>
            <a:pPr algn="ctr"/>
            <a:r>
              <a:rPr lang="fr-FR" b="1" dirty="0"/>
              <a:t>Comment assigner des labels X à une image Y ?</a:t>
            </a:r>
          </a:p>
          <a:p>
            <a:pPr algn="ctr"/>
            <a:endParaRPr lang="fr-FR" b="1" dirty="0"/>
          </a:p>
          <a:p>
            <a:pPr algn="ctr"/>
            <a:r>
              <a:rPr lang="fr-FR" dirty="0"/>
              <a:t>Champs conditionnels aléatoires (CRF)</a:t>
            </a:r>
          </a:p>
        </p:txBody>
      </p:sp>
      <p:sp>
        <p:nvSpPr>
          <p:cNvPr id="12" name="ZoneTexte 11">
            <a:extLst>
              <a:ext uri="{FF2B5EF4-FFF2-40B4-BE49-F238E27FC236}">
                <a16:creationId xmlns:a16="http://schemas.microsoft.com/office/drawing/2014/main" xmlns="" id="{60FE1343-C04C-4071-8833-0E52D5A1B826}"/>
              </a:ext>
            </a:extLst>
          </p:cNvPr>
          <p:cNvSpPr txBox="1"/>
          <p:nvPr/>
        </p:nvSpPr>
        <p:spPr>
          <a:xfrm>
            <a:off x="8107577" y="2728698"/>
            <a:ext cx="609462" cy="400110"/>
          </a:xfrm>
          <a:prstGeom prst="rect">
            <a:avLst/>
          </a:prstGeom>
          <a:noFill/>
        </p:spPr>
        <p:txBody>
          <a:bodyPr wrap="none" rtlCol="0">
            <a:spAutoFit/>
          </a:bodyPr>
          <a:lstStyle/>
          <a:p>
            <a:r>
              <a:rPr lang="fr-FR" sz="2000" dirty="0"/>
              <a:t>[24]</a:t>
            </a:r>
          </a:p>
        </p:txBody>
      </p:sp>
    </p:spTree>
    <p:extLst>
      <p:ext uri="{BB962C8B-B14F-4D97-AF65-F5344CB8AC3E}">
        <p14:creationId xmlns:p14="http://schemas.microsoft.com/office/powerpoint/2010/main" val="7942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018713" cy="866163"/>
          </a:xfrm>
        </p:spPr>
        <p:txBody>
          <a:bodyPr>
            <a:normAutofit/>
          </a:bodyPr>
          <a:lstStyle/>
          <a:p>
            <a:r>
              <a:rPr lang="fr-FR" dirty="0"/>
              <a:t>État de l’art – Les réseaux de neurones </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5</a:t>
            </a:fld>
            <a:endParaRPr lang="fr-FR" sz="2000" dirty="0"/>
          </a:p>
        </p:txBody>
      </p:sp>
      <p:sp>
        <p:nvSpPr>
          <p:cNvPr id="13" name="Espace réservé du numéro de diapositive 3">
            <a:extLst>
              <a:ext uri="{FF2B5EF4-FFF2-40B4-BE49-F238E27FC236}">
                <a16:creationId xmlns:a16="http://schemas.microsoft.com/office/drawing/2014/main" xmlns="" id="{18EE5475-89E8-4AEB-8BAD-5906E9286A64}"/>
              </a:ext>
            </a:extLst>
          </p:cNvPr>
          <p:cNvSpPr txBox="1">
            <a:spLocks/>
          </p:cNvSpPr>
          <p:nvPr/>
        </p:nvSpPr>
        <p:spPr>
          <a:xfrm>
            <a:off x="10951856" y="5867131"/>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C07D1D-9040-46BE-96F9-BC33D0812D1B}" type="slidenum">
              <a:rPr lang="fr-FR" sz="2000" smtClean="0"/>
              <a:pPr/>
              <a:t>5</a:t>
            </a:fld>
            <a:endParaRPr lang="fr-FR" sz="2000" dirty="0"/>
          </a:p>
        </p:txBody>
      </p:sp>
      <p:sp>
        <p:nvSpPr>
          <p:cNvPr id="15" name="Espace réservé du contenu 2">
            <a:extLst>
              <a:ext uri="{FF2B5EF4-FFF2-40B4-BE49-F238E27FC236}">
                <a16:creationId xmlns:a16="http://schemas.microsoft.com/office/drawing/2014/main" xmlns="" id="{20A70482-AE05-4DCF-AB0A-7A72F897525B}"/>
              </a:ext>
            </a:extLst>
          </p:cNvPr>
          <p:cNvSpPr txBox="1">
            <a:spLocks/>
          </p:cNvSpPr>
          <p:nvPr/>
        </p:nvSpPr>
        <p:spPr>
          <a:xfrm>
            <a:off x="2325856" y="624863"/>
            <a:ext cx="8335617" cy="8815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fr-FR" dirty="0" err="1"/>
              <a:t>Deep</a:t>
            </a:r>
            <a:r>
              <a:rPr lang="fr-FR" dirty="0"/>
              <a:t> Learning ou apprentissage profond (années 2010)</a:t>
            </a:r>
          </a:p>
        </p:txBody>
      </p:sp>
      <p:pic>
        <p:nvPicPr>
          <p:cNvPr id="16" name="Image 15">
            <a:extLst>
              <a:ext uri="{FF2B5EF4-FFF2-40B4-BE49-F238E27FC236}">
                <a16:creationId xmlns:a16="http://schemas.microsoft.com/office/drawing/2014/main" xmlns="" id="{8A702BC3-0008-427F-B019-AC74CD2B53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0893" y="1556905"/>
            <a:ext cx="6885544" cy="3393117"/>
          </a:xfrm>
          <a:prstGeom prst="rect">
            <a:avLst/>
          </a:prstGeom>
        </p:spPr>
      </p:pic>
      <p:sp>
        <p:nvSpPr>
          <p:cNvPr id="10" name="ZoneTexte 9">
            <a:extLst>
              <a:ext uri="{FF2B5EF4-FFF2-40B4-BE49-F238E27FC236}">
                <a16:creationId xmlns:a16="http://schemas.microsoft.com/office/drawing/2014/main" xmlns="" id="{C6257438-5864-4950-B101-8ECA8EA979EE}"/>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
        <p:nvSpPr>
          <p:cNvPr id="8" name="Espace réservé du contenu 2">
            <a:extLst>
              <a:ext uri="{FF2B5EF4-FFF2-40B4-BE49-F238E27FC236}">
                <a16:creationId xmlns:a16="http://schemas.microsoft.com/office/drawing/2014/main" xmlns="" id="{5335AF5F-8E4F-428F-B738-A744BE16ADF8}"/>
              </a:ext>
            </a:extLst>
          </p:cNvPr>
          <p:cNvSpPr txBox="1">
            <a:spLocks/>
          </p:cNvSpPr>
          <p:nvPr/>
        </p:nvSpPr>
        <p:spPr>
          <a:xfrm>
            <a:off x="2325856" y="4946742"/>
            <a:ext cx="8335617" cy="173017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150000"/>
              </a:lnSpc>
            </a:pPr>
            <a:r>
              <a:rPr lang="fr-FR" dirty="0"/>
              <a:t>Extraction de résultats complexes</a:t>
            </a:r>
          </a:p>
          <a:p>
            <a:pPr>
              <a:lnSpc>
                <a:spcPct val="150000"/>
              </a:lnSpc>
            </a:pPr>
            <a:r>
              <a:rPr lang="fr-FR" dirty="0"/>
              <a:t>Basé sur l’expérience</a:t>
            </a:r>
          </a:p>
        </p:txBody>
      </p:sp>
    </p:spTree>
    <p:extLst>
      <p:ext uri="{BB962C8B-B14F-4D97-AF65-F5344CB8AC3E}">
        <p14:creationId xmlns:p14="http://schemas.microsoft.com/office/powerpoint/2010/main" val="515476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768396" y="692458"/>
            <a:ext cx="10018713" cy="5752730"/>
          </a:xfrm>
        </p:spPr>
        <p:txBody>
          <a:bodyPr>
            <a:normAutofit/>
          </a:bodyPr>
          <a:lstStyle/>
          <a:p>
            <a:pPr marL="0" indent="0">
              <a:lnSpc>
                <a:spcPct val="150000"/>
              </a:lnSpc>
              <a:buNone/>
            </a:pPr>
            <a:r>
              <a:rPr lang="fr-FR" sz="1800" dirty="0">
                <a:solidFill>
                  <a:schemeClr val="bg1">
                    <a:lumMod val="65000"/>
                  </a:schemeClr>
                </a:solidFill>
              </a:rPr>
              <a:t>Introduction</a:t>
            </a:r>
          </a:p>
          <a:p>
            <a:pPr marL="0" indent="0">
              <a:lnSpc>
                <a:spcPct val="150000"/>
              </a:lnSpc>
              <a:buNone/>
            </a:pPr>
            <a:r>
              <a:rPr lang="fr-FR" sz="1800" dirty="0"/>
              <a:t>Modèle génératif</a:t>
            </a:r>
          </a:p>
          <a:p>
            <a:pPr marL="0" indent="0">
              <a:lnSpc>
                <a:spcPct val="150000"/>
              </a:lnSpc>
              <a:buNone/>
            </a:pPr>
            <a:r>
              <a:rPr lang="fr-FR" sz="1800" dirty="0"/>
              <a:t>	Application pour la segmentation</a:t>
            </a:r>
          </a:p>
          <a:p>
            <a:pPr marL="0" indent="0">
              <a:lnSpc>
                <a:spcPct val="150000"/>
              </a:lnSpc>
              <a:buNone/>
            </a:pPr>
            <a:r>
              <a:rPr lang="fr-FR" sz="1800" dirty="0"/>
              <a:t>	Les réseaux Bayésiens</a:t>
            </a:r>
          </a:p>
          <a:p>
            <a:pPr marL="0" indent="0">
              <a:lnSpc>
                <a:spcPct val="150000"/>
              </a:lnSpc>
              <a:buNone/>
            </a:pPr>
            <a:r>
              <a:rPr lang="fr-FR" sz="1800" dirty="0"/>
              <a:t>	Les chaines de Markov</a:t>
            </a:r>
          </a:p>
          <a:p>
            <a:pPr marL="0" indent="0">
              <a:lnSpc>
                <a:spcPct val="150000"/>
              </a:lnSpc>
              <a:buNone/>
            </a:pPr>
            <a:r>
              <a:rPr lang="fr-FR" sz="1800" dirty="0"/>
              <a:t>	Modèle de Markov Caché</a:t>
            </a:r>
          </a:p>
          <a:p>
            <a:pPr marL="0" indent="0">
              <a:lnSpc>
                <a:spcPct val="150000"/>
              </a:lnSpc>
              <a:buNone/>
            </a:pPr>
            <a:r>
              <a:rPr lang="fr-FR" sz="1800" dirty="0"/>
              <a:t>	Les champs de Markov</a:t>
            </a:r>
          </a:p>
          <a:p>
            <a:pPr marL="0" indent="0">
              <a:lnSpc>
                <a:spcPct val="150000"/>
              </a:lnSpc>
              <a:buNone/>
            </a:pPr>
            <a:r>
              <a:rPr lang="fr-FR" sz="1800" dirty="0"/>
              <a:t>	Modélisation probabiliste d’une segmentation</a:t>
            </a:r>
          </a:p>
          <a:p>
            <a:pPr marL="0" indent="0">
              <a:lnSpc>
                <a:spcPct val="150000"/>
              </a:lnSpc>
              <a:buNone/>
            </a:pPr>
            <a:r>
              <a:rPr lang="fr-FR" sz="1800" dirty="0">
                <a:solidFill>
                  <a:schemeClr val="bg1">
                    <a:lumMod val="65000"/>
                  </a:schemeClr>
                </a:solidFill>
              </a:rPr>
              <a:t>Modèle discriminatif</a:t>
            </a:r>
          </a:p>
          <a:p>
            <a:pPr marL="0" indent="0">
              <a:lnSpc>
                <a:spcPct val="150000"/>
              </a:lnSpc>
              <a:buNone/>
            </a:pPr>
            <a:r>
              <a:rPr lang="fr-FR" sz="1800" dirty="0">
                <a:solidFill>
                  <a:schemeClr val="bg1">
                    <a:lumMod val="65000"/>
                  </a:schemeClr>
                </a:solidFill>
              </a:rPr>
              <a:t>Conclusion</a:t>
            </a:r>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50</a:t>
            </a:fld>
            <a:endParaRPr lang="fr-FR" sz="2000"/>
          </a:p>
        </p:txBody>
      </p:sp>
    </p:spTree>
    <p:extLst>
      <p:ext uri="{BB962C8B-B14F-4D97-AF65-F5344CB8AC3E}">
        <p14:creationId xmlns:p14="http://schemas.microsoft.com/office/powerpoint/2010/main" val="212885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646148" y="867604"/>
            <a:ext cx="4573678" cy="441446"/>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Application pour la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51</a:t>
            </a:fld>
            <a:endParaRPr lang="fr-FR"/>
          </a:p>
        </p:txBody>
      </p:sp>
      <p:sp>
        <p:nvSpPr>
          <p:cNvPr id="2" name="ZoneTexte 1"/>
          <p:cNvSpPr txBox="1"/>
          <p:nvPr/>
        </p:nvSpPr>
        <p:spPr>
          <a:xfrm>
            <a:off x="1646148" y="1632466"/>
            <a:ext cx="5724452" cy="400110"/>
          </a:xfrm>
          <a:prstGeom prst="rect">
            <a:avLst/>
          </a:prstGeom>
          <a:noFill/>
        </p:spPr>
        <p:txBody>
          <a:bodyPr wrap="none" rtlCol="0">
            <a:spAutoFit/>
          </a:bodyPr>
          <a:lstStyle/>
          <a:p>
            <a:r>
              <a:rPr lang="fr-FR" sz="2000" b="1" dirty="0"/>
              <a:t>Analyse de texture: Exemple d’une image satellite</a:t>
            </a:r>
          </a:p>
        </p:txBody>
      </p:sp>
      <p:pic>
        <p:nvPicPr>
          <p:cNvPr id="3" name="Image 2"/>
          <p:cNvPicPr>
            <a:picLocks noChangeAspect="1"/>
          </p:cNvPicPr>
          <p:nvPr/>
        </p:nvPicPr>
        <p:blipFill rotWithShape="1">
          <a:blip r:embed="rId2"/>
          <a:srcRect l="12857" t="23332" r="50894" b="12857"/>
          <a:stretch/>
        </p:blipFill>
        <p:spPr>
          <a:xfrm>
            <a:off x="2211000" y="2073214"/>
            <a:ext cx="4419601" cy="4376057"/>
          </a:xfrm>
          <a:prstGeom prst="rect">
            <a:avLst/>
          </a:prstGeom>
        </p:spPr>
      </p:pic>
      <p:pic>
        <p:nvPicPr>
          <p:cNvPr id="4" name="Image 3"/>
          <p:cNvPicPr>
            <a:picLocks noChangeAspect="1"/>
          </p:cNvPicPr>
          <p:nvPr/>
        </p:nvPicPr>
        <p:blipFill rotWithShape="1">
          <a:blip r:embed="rId3"/>
          <a:srcRect l="32981" t="22563" r="33365" b="18242"/>
          <a:stretch/>
        </p:blipFill>
        <p:spPr>
          <a:xfrm>
            <a:off x="6929802" y="2076572"/>
            <a:ext cx="4419602" cy="4372699"/>
          </a:xfrm>
          <a:prstGeom prst="rect">
            <a:avLst/>
          </a:prstGeom>
        </p:spPr>
      </p:pic>
      <p:sp>
        <p:nvSpPr>
          <p:cNvPr id="5" name="ZoneTexte 4"/>
          <p:cNvSpPr txBox="1"/>
          <p:nvPr/>
        </p:nvSpPr>
        <p:spPr>
          <a:xfrm>
            <a:off x="3346398" y="6489909"/>
            <a:ext cx="1712264" cy="369332"/>
          </a:xfrm>
          <a:prstGeom prst="rect">
            <a:avLst/>
          </a:prstGeom>
          <a:noFill/>
        </p:spPr>
        <p:txBody>
          <a:bodyPr wrap="none" rtlCol="0">
            <a:spAutoFit/>
          </a:bodyPr>
          <a:lstStyle/>
          <a:p>
            <a:r>
              <a:rPr lang="fr-FR" dirty="0"/>
              <a:t>Image originale</a:t>
            </a:r>
          </a:p>
        </p:txBody>
      </p:sp>
      <p:sp>
        <p:nvSpPr>
          <p:cNvPr id="8" name="ZoneTexte 7"/>
          <p:cNvSpPr txBox="1"/>
          <p:nvPr/>
        </p:nvSpPr>
        <p:spPr>
          <a:xfrm>
            <a:off x="7725594" y="6489909"/>
            <a:ext cx="2828018" cy="369332"/>
          </a:xfrm>
          <a:prstGeom prst="rect">
            <a:avLst/>
          </a:prstGeom>
          <a:noFill/>
        </p:spPr>
        <p:txBody>
          <a:bodyPr wrap="none" rtlCol="0">
            <a:spAutoFit/>
          </a:bodyPr>
          <a:lstStyle/>
          <a:p>
            <a:r>
              <a:rPr lang="fr-FR" dirty="0"/>
              <a:t>Zones urbaines segmentées</a:t>
            </a:r>
          </a:p>
        </p:txBody>
      </p:sp>
      <p:sp>
        <p:nvSpPr>
          <p:cNvPr id="9" name="Titre 1">
            <a:extLst>
              <a:ext uri="{FF2B5EF4-FFF2-40B4-BE49-F238E27FC236}">
                <a16:creationId xmlns:a16="http://schemas.microsoft.com/office/drawing/2014/main" xmlns="" id="{A85176EB-48A8-492C-B9D0-F4E03E7D6EB4}"/>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11" name="ZoneTexte 10">
            <a:extLst>
              <a:ext uri="{FF2B5EF4-FFF2-40B4-BE49-F238E27FC236}">
                <a16:creationId xmlns:a16="http://schemas.microsoft.com/office/drawing/2014/main" xmlns="" id="{1E9E03CA-BEFF-4095-AFF4-2B6CB278AE76}"/>
              </a:ext>
            </a:extLst>
          </p:cNvPr>
          <p:cNvSpPr txBox="1"/>
          <p:nvPr/>
        </p:nvSpPr>
        <p:spPr>
          <a:xfrm>
            <a:off x="7232376" y="1632466"/>
            <a:ext cx="592342" cy="400110"/>
          </a:xfrm>
          <a:prstGeom prst="rect">
            <a:avLst/>
          </a:prstGeom>
          <a:noFill/>
        </p:spPr>
        <p:txBody>
          <a:bodyPr wrap="none" rtlCol="0">
            <a:spAutoFit/>
          </a:bodyPr>
          <a:lstStyle/>
          <a:p>
            <a:r>
              <a:rPr lang="fr-FR" sz="2000" dirty="0"/>
              <a:t>[25]</a:t>
            </a:r>
          </a:p>
        </p:txBody>
      </p:sp>
    </p:spTree>
    <p:extLst>
      <p:ext uri="{BB962C8B-B14F-4D97-AF65-F5344CB8AC3E}">
        <p14:creationId xmlns:p14="http://schemas.microsoft.com/office/powerpoint/2010/main" val="708427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646148" y="867604"/>
            <a:ext cx="4573678" cy="441446"/>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Application pour la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52</a:t>
            </a:fld>
            <a:endParaRPr lang="fr-FR"/>
          </a:p>
        </p:txBody>
      </p:sp>
      <p:sp>
        <p:nvSpPr>
          <p:cNvPr id="2" name="ZoneTexte 1"/>
          <p:cNvSpPr txBox="1"/>
          <p:nvPr/>
        </p:nvSpPr>
        <p:spPr>
          <a:xfrm>
            <a:off x="1646148" y="1632466"/>
            <a:ext cx="5401863" cy="400110"/>
          </a:xfrm>
          <a:prstGeom prst="rect">
            <a:avLst/>
          </a:prstGeom>
          <a:noFill/>
        </p:spPr>
        <p:txBody>
          <a:bodyPr wrap="none" rtlCol="0">
            <a:spAutoFit/>
          </a:bodyPr>
          <a:lstStyle/>
          <a:p>
            <a:r>
              <a:rPr lang="fr-FR" sz="2000" b="1" dirty="0"/>
              <a:t>Analyse de régions: Exemple d’une image radar</a:t>
            </a:r>
          </a:p>
        </p:txBody>
      </p:sp>
      <p:sp>
        <p:nvSpPr>
          <p:cNvPr id="5" name="ZoneTexte 4"/>
          <p:cNvSpPr txBox="1"/>
          <p:nvPr/>
        </p:nvSpPr>
        <p:spPr>
          <a:xfrm>
            <a:off x="1808543" y="4330514"/>
            <a:ext cx="1901483" cy="400110"/>
          </a:xfrm>
          <a:prstGeom prst="rect">
            <a:avLst/>
          </a:prstGeom>
          <a:noFill/>
        </p:spPr>
        <p:txBody>
          <a:bodyPr wrap="none" rtlCol="0">
            <a:spAutoFit/>
          </a:bodyPr>
          <a:lstStyle/>
          <a:p>
            <a:r>
              <a:rPr lang="fr-FR" sz="2000" b="1" dirty="0"/>
              <a:t>Image originale</a:t>
            </a:r>
          </a:p>
        </p:txBody>
      </p:sp>
      <p:sp>
        <p:nvSpPr>
          <p:cNvPr id="9" name="Titre 1">
            <a:extLst>
              <a:ext uri="{FF2B5EF4-FFF2-40B4-BE49-F238E27FC236}">
                <a16:creationId xmlns:a16="http://schemas.microsoft.com/office/drawing/2014/main" xmlns="" id="{A85176EB-48A8-492C-B9D0-F4E03E7D6EB4}"/>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pic>
        <p:nvPicPr>
          <p:cNvPr id="11" name="Image 10">
            <a:extLst>
              <a:ext uri="{FF2B5EF4-FFF2-40B4-BE49-F238E27FC236}">
                <a16:creationId xmlns:a16="http://schemas.microsoft.com/office/drawing/2014/main" xmlns="" id="{A138E9AE-F628-4F5E-B242-E69C4DA377AC}"/>
              </a:ext>
            </a:extLst>
          </p:cNvPr>
          <p:cNvPicPr>
            <a:picLocks noChangeAspect="1"/>
          </p:cNvPicPr>
          <p:nvPr/>
        </p:nvPicPr>
        <p:blipFill rotWithShape="1">
          <a:blip r:embed="rId2"/>
          <a:srcRect l="35173" t="35402" r="34698" b="25058"/>
          <a:stretch/>
        </p:blipFill>
        <p:spPr>
          <a:xfrm>
            <a:off x="3980613" y="2155937"/>
            <a:ext cx="6252461" cy="4615552"/>
          </a:xfrm>
          <a:prstGeom prst="rect">
            <a:avLst/>
          </a:prstGeom>
        </p:spPr>
      </p:pic>
      <p:sp>
        <p:nvSpPr>
          <p:cNvPr id="12" name="ZoneTexte 11">
            <a:extLst>
              <a:ext uri="{FF2B5EF4-FFF2-40B4-BE49-F238E27FC236}">
                <a16:creationId xmlns:a16="http://schemas.microsoft.com/office/drawing/2014/main" xmlns="" id="{1FC31F7F-67C7-40A5-AEC1-8A692DF6BF91}"/>
              </a:ext>
            </a:extLst>
          </p:cNvPr>
          <p:cNvSpPr txBox="1"/>
          <p:nvPr/>
        </p:nvSpPr>
        <p:spPr>
          <a:xfrm>
            <a:off x="6934664" y="1632466"/>
            <a:ext cx="611065" cy="400110"/>
          </a:xfrm>
          <a:prstGeom prst="rect">
            <a:avLst/>
          </a:prstGeom>
          <a:noFill/>
        </p:spPr>
        <p:txBody>
          <a:bodyPr wrap="none" rtlCol="0">
            <a:spAutoFit/>
          </a:bodyPr>
          <a:lstStyle/>
          <a:p>
            <a:r>
              <a:rPr lang="fr-FR" sz="2000" dirty="0"/>
              <a:t>[26]</a:t>
            </a:r>
          </a:p>
        </p:txBody>
      </p:sp>
    </p:spTree>
    <p:extLst>
      <p:ext uri="{BB962C8B-B14F-4D97-AF65-F5344CB8AC3E}">
        <p14:creationId xmlns:p14="http://schemas.microsoft.com/office/powerpoint/2010/main" val="39014970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646148" y="867604"/>
            <a:ext cx="4573678" cy="441446"/>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Application pour la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53</a:t>
            </a:fld>
            <a:endParaRPr lang="fr-FR"/>
          </a:p>
        </p:txBody>
      </p:sp>
      <p:sp>
        <p:nvSpPr>
          <p:cNvPr id="2" name="ZoneTexte 1"/>
          <p:cNvSpPr txBox="1"/>
          <p:nvPr/>
        </p:nvSpPr>
        <p:spPr>
          <a:xfrm>
            <a:off x="1646148" y="1632466"/>
            <a:ext cx="5401863" cy="400110"/>
          </a:xfrm>
          <a:prstGeom prst="rect">
            <a:avLst/>
          </a:prstGeom>
          <a:noFill/>
        </p:spPr>
        <p:txBody>
          <a:bodyPr wrap="none" rtlCol="0">
            <a:spAutoFit/>
          </a:bodyPr>
          <a:lstStyle/>
          <a:p>
            <a:r>
              <a:rPr lang="fr-FR" sz="2000" b="1" dirty="0"/>
              <a:t>Analyse de régions: Exemple d’une image radar</a:t>
            </a:r>
          </a:p>
        </p:txBody>
      </p:sp>
      <p:sp>
        <p:nvSpPr>
          <p:cNvPr id="8" name="ZoneTexte 7"/>
          <p:cNvSpPr txBox="1"/>
          <p:nvPr/>
        </p:nvSpPr>
        <p:spPr>
          <a:xfrm>
            <a:off x="1282811" y="4263657"/>
            <a:ext cx="3225563" cy="400110"/>
          </a:xfrm>
          <a:prstGeom prst="rect">
            <a:avLst/>
          </a:prstGeom>
          <a:noFill/>
        </p:spPr>
        <p:txBody>
          <a:bodyPr wrap="none" rtlCol="0">
            <a:spAutoFit/>
          </a:bodyPr>
          <a:lstStyle/>
          <a:p>
            <a:r>
              <a:rPr lang="fr-FR" sz="2000" b="1" dirty="0"/>
              <a:t>Segmentation en 15 classes</a:t>
            </a:r>
          </a:p>
        </p:txBody>
      </p:sp>
      <p:sp>
        <p:nvSpPr>
          <p:cNvPr id="9" name="Titre 1">
            <a:extLst>
              <a:ext uri="{FF2B5EF4-FFF2-40B4-BE49-F238E27FC236}">
                <a16:creationId xmlns:a16="http://schemas.microsoft.com/office/drawing/2014/main" xmlns="" id="{A85176EB-48A8-492C-B9D0-F4E03E7D6EB4}"/>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pic>
        <p:nvPicPr>
          <p:cNvPr id="12" name="Image 11">
            <a:extLst>
              <a:ext uri="{FF2B5EF4-FFF2-40B4-BE49-F238E27FC236}">
                <a16:creationId xmlns:a16="http://schemas.microsoft.com/office/drawing/2014/main" xmlns="" id="{3FE1AA91-26DC-47F5-97B6-DFEF12535C95}"/>
              </a:ext>
            </a:extLst>
          </p:cNvPr>
          <p:cNvPicPr>
            <a:picLocks noChangeAspect="1"/>
          </p:cNvPicPr>
          <p:nvPr/>
        </p:nvPicPr>
        <p:blipFill rotWithShape="1">
          <a:blip r:embed="rId2"/>
          <a:srcRect l="30518" t="30804" r="30042" b="18391"/>
          <a:stretch/>
        </p:blipFill>
        <p:spPr>
          <a:xfrm>
            <a:off x="4714301" y="2126722"/>
            <a:ext cx="6450514" cy="4673981"/>
          </a:xfrm>
          <a:prstGeom prst="rect">
            <a:avLst/>
          </a:prstGeom>
        </p:spPr>
      </p:pic>
      <p:sp>
        <p:nvSpPr>
          <p:cNvPr id="11" name="ZoneTexte 10">
            <a:extLst>
              <a:ext uri="{FF2B5EF4-FFF2-40B4-BE49-F238E27FC236}">
                <a16:creationId xmlns:a16="http://schemas.microsoft.com/office/drawing/2014/main" xmlns="" id="{7EFD244A-9968-458D-BD63-710ECD4B8A31}"/>
              </a:ext>
            </a:extLst>
          </p:cNvPr>
          <p:cNvSpPr txBox="1"/>
          <p:nvPr/>
        </p:nvSpPr>
        <p:spPr>
          <a:xfrm>
            <a:off x="6934664" y="1632466"/>
            <a:ext cx="611065" cy="400110"/>
          </a:xfrm>
          <a:prstGeom prst="rect">
            <a:avLst/>
          </a:prstGeom>
          <a:noFill/>
        </p:spPr>
        <p:txBody>
          <a:bodyPr wrap="none" rtlCol="0">
            <a:spAutoFit/>
          </a:bodyPr>
          <a:lstStyle/>
          <a:p>
            <a:r>
              <a:rPr lang="fr-FR" sz="2000" dirty="0"/>
              <a:t>[26]</a:t>
            </a:r>
          </a:p>
        </p:txBody>
      </p:sp>
    </p:spTree>
    <p:extLst>
      <p:ext uri="{BB962C8B-B14F-4D97-AF65-F5344CB8AC3E}">
        <p14:creationId xmlns:p14="http://schemas.microsoft.com/office/powerpoint/2010/main" val="325368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54</a:t>
            </a:fld>
            <a:endParaRPr lang="fr-FR"/>
          </a:p>
        </p:txBody>
      </p:sp>
      <p:sp>
        <p:nvSpPr>
          <p:cNvPr id="2" name="ZoneTexte 1"/>
          <p:cNvSpPr txBox="1"/>
          <p:nvPr/>
        </p:nvSpPr>
        <p:spPr>
          <a:xfrm>
            <a:off x="1646148" y="1414877"/>
            <a:ext cx="5457648" cy="400110"/>
          </a:xfrm>
          <a:prstGeom prst="rect">
            <a:avLst/>
          </a:prstGeom>
          <a:noFill/>
        </p:spPr>
        <p:txBody>
          <a:bodyPr wrap="none" rtlCol="0">
            <a:spAutoFit/>
          </a:bodyPr>
          <a:lstStyle/>
          <a:p>
            <a:r>
              <a:rPr lang="fr-FR" sz="2000" b="1" dirty="0"/>
              <a:t>Schéma de Fusion: Exemple d’images satellites</a:t>
            </a:r>
          </a:p>
        </p:txBody>
      </p:sp>
      <p:pic>
        <p:nvPicPr>
          <p:cNvPr id="3" name="Image 2"/>
          <p:cNvPicPr>
            <a:picLocks noChangeAspect="1"/>
          </p:cNvPicPr>
          <p:nvPr/>
        </p:nvPicPr>
        <p:blipFill rotWithShape="1">
          <a:blip r:embed="rId2"/>
          <a:srcRect l="24569" t="29196" r="51767" b="28045"/>
          <a:stretch/>
        </p:blipFill>
        <p:spPr>
          <a:xfrm>
            <a:off x="2340428" y="1920814"/>
            <a:ext cx="4288971" cy="4359282"/>
          </a:xfrm>
          <a:prstGeom prst="rect">
            <a:avLst/>
          </a:prstGeom>
        </p:spPr>
      </p:pic>
      <p:sp>
        <p:nvSpPr>
          <p:cNvPr id="4" name="ZoneTexte 3"/>
          <p:cNvSpPr txBox="1"/>
          <p:nvPr/>
        </p:nvSpPr>
        <p:spPr>
          <a:xfrm>
            <a:off x="3618186" y="6356405"/>
            <a:ext cx="1822871" cy="400110"/>
          </a:xfrm>
          <a:prstGeom prst="rect">
            <a:avLst/>
          </a:prstGeom>
          <a:noFill/>
        </p:spPr>
        <p:txBody>
          <a:bodyPr wrap="none" rtlCol="0">
            <a:spAutoFit/>
          </a:bodyPr>
          <a:lstStyle/>
          <a:p>
            <a:r>
              <a:rPr lang="fr-FR" dirty="0"/>
              <a:t>Images </a:t>
            </a:r>
            <a:r>
              <a:rPr lang="fr-FR" sz="2000" dirty="0"/>
              <a:t>source</a:t>
            </a:r>
            <a:r>
              <a:rPr lang="fr-FR" dirty="0"/>
              <a:t> 1</a:t>
            </a:r>
          </a:p>
        </p:txBody>
      </p:sp>
      <p:pic>
        <p:nvPicPr>
          <p:cNvPr id="5" name="Image 4"/>
          <p:cNvPicPr>
            <a:picLocks noChangeAspect="1"/>
          </p:cNvPicPr>
          <p:nvPr/>
        </p:nvPicPr>
        <p:blipFill rotWithShape="1">
          <a:blip r:embed="rId2"/>
          <a:srcRect l="50302" t="28886" r="25518" b="28046"/>
          <a:stretch/>
        </p:blipFill>
        <p:spPr>
          <a:xfrm>
            <a:off x="6989052" y="1920814"/>
            <a:ext cx="4351282" cy="4359283"/>
          </a:xfrm>
          <a:prstGeom prst="rect">
            <a:avLst/>
          </a:prstGeom>
        </p:spPr>
      </p:pic>
      <p:sp>
        <p:nvSpPr>
          <p:cNvPr id="12" name="ZoneTexte 11"/>
          <p:cNvSpPr txBox="1"/>
          <p:nvPr/>
        </p:nvSpPr>
        <p:spPr>
          <a:xfrm>
            <a:off x="8253257" y="6356405"/>
            <a:ext cx="1822871" cy="400110"/>
          </a:xfrm>
          <a:prstGeom prst="rect">
            <a:avLst/>
          </a:prstGeom>
          <a:noFill/>
        </p:spPr>
        <p:txBody>
          <a:bodyPr wrap="none" rtlCol="0">
            <a:spAutoFit/>
          </a:bodyPr>
          <a:lstStyle/>
          <a:p>
            <a:r>
              <a:rPr lang="fr-FR" dirty="0"/>
              <a:t>Images </a:t>
            </a:r>
            <a:r>
              <a:rPr lang="fr-FR" sz="2000" dirty="0"/>
              <a:t>source</a:t>
            </a:r>
            <a:r>
              <a:rPr lang="fr-FR" dirty="0"/>
              <a:t> 2</a:t>
            </a:r>
          </a:p>
        </p:txBody>
      </p:sp>
      <p:sp>
        <p:nvSpPr>
          <p:cNvPr id="9" name="Titre 1">
            <a:extLst>
              <a:ext uri="{FF2B5EF4-FFF2-40B4-BE49-F238E27FC236}">
                <a16:creationId xmlns:a16="http://schemas.microsoft.com/office/drawing/2014/main" xmlns="" id="{6824CFBB-4F73-4ED9-AD50-59D0730D4F09}"/>
              </a:ext>
            </a:extLst>
          </p:cNvPr>
          <p:cNvSpPr txBox="1">
            <a:spLocks/>
          </p:cNvSpPr>
          <p:nvPr/>
        </p:nvSpPr>
        <p:spPr>
          <a:xfrm>
            <a:off x="1646148" y="867604"/>
            <a:ext cx="4573678" cy="441446"/>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Application pour la segmentation</a:t>
            </a:r>
          </a:p>
        </p:txBody>
      </p:sp>
      <p:sp>
        <p:nvSpPr>
          <p:cNvPr id="10" name="Titre 1">
            <a:extLst>
              <a:ext uri="{FF2B5EF4-FFF2-40B4-BE49-F238E27FC236}">
                <a16:creationId xmlns:a16="http://schemas.microsoft.com/office/drawing/2014/main" xmlns="" id="{846DB2F1-D03E-4B2F-B16E-B4270F073BB8}"/>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11" name="ZoneTexte 10">
            <a:extLst>
              <a:ext uri="{FF2B5EF4-FFF2-40B4-BE49-F238E27FC236}">
                <a16:creationId xmlns:a16="http://schemas.microsoft.com/office/drawing/2014/main" xmlns="" id="{3613250F-5245-4CC9-9125-EC88B36428DD}"/>
              </a:ext>
            </a:extLst>
          </p:cNvPr>
          <p:cNvSpPr txBox="1"/>
          <p:nvPr/>
        </p:nvSpPr>
        <p:spPr>
          <a:xfrm>
            <a:off x="6989052" y="1414877"/>
            <a:ext cx="592342" cy="400110"/>
          </a:xfrm>
          <a:prstGeom prst="rect">
            <a:avLst/>
          </a:prstGeom>
          <a:noFill/>
        </p:spPr>
        <p:txBody>
          <a:bodyPr wrap="none" rtlCol="0">
            <a:spAutoFit/>
          </a:bodyPr>
          <a:lstStyle/>
          <a:p>
            <a:r>
              <a:rPr lang="fr-FR" sz="2000" dirty="0"/>
              <a:t>[25]</a:t>
            </a:r>
          </a:p>
        </p:txBody>
      </p:sp>
    </p:spTree>
    <p:extLst>
      <p:ext uri="{BB962C8B-B14F-4D97-AF65-F5344CB8AC3E}">
        <p14:creationId xmlns:p14="http://schemas.microsoft.com/office/powerpoint/2010/main" val="1389529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55</a:t>
            </a:fld>
            <a:endParaRPr lang="fr-FR"/>
          </a:p>
        </p:txBody>
      </p:sp>
      <p:sp>
        <p:nvSpPr>
          <p:cNvPr id="4" name="ZoneTexte 3"/>
          <p:cNvSpPr txBox="1"/>
          <p:nvPr/>
        </p:nvSpPr>
        <p:spPr>
          <a:xfrm>
            <a:off x="2609469" y="3333430"/>
            <a:ext cx="2270236" cy="1200329"/>
          </a:xfrm>
          <a:prstGeom prst="rect">
            <a:avLst/>
          </a:prstGeom>
          <a:noFill/>
        </p:spPr>
        <p:txBody>
          <a:bodyPr wrap="square" rtlCol="0">
            <a:spAutoFit/>
          </a:bodyPr>
          <a:lstStyle/>
          <a:p>
            <a:pPr algn="ctr"/>
            <a:r>
              <a:rPr lang="fr-FR" sz="2400" dirty="0"/>
              <a:t>Image segmentée </a:t>
            </a:r>
          </a:p>
          <a:p>
            <a:pPr algn="ctr"/>
            <a:r>
              <a:rPr lang="fr-FR" sz="2400" dirty="0"/>
              <a:t>en 5 classes</a:t>
            </a:r>
          </a:p>
        </p:txBody>
      </p:sp>
      <p:pic>
        <p:nvPicPr>
          <p:cNvPr id="6" name="Image 5"/>
          <p:cNvPicPr>
            <a:picLocks noChangeAspect="1"/>
          </p:cNvPicPr>
          <p:nvPr/>
        </p:nvPicPr>
        <p:blipFill rotWithShape="1">
          <a:blip r:embed="rId2"/>
          <a:srcRect l="38535" t="27816" r="38060" b="30575"/>
          <a:stretch/>
        </p:blipFill>
        <p:spPr>
          <a:xfrm>
            <a:off x="5051345" y="1920814"/>
            <a:ext cx="4867603" cy="4867603"/>
          </a:xfrm>
          <a:prstGeom prst="rect">
            <a:avLst/>
          </a:prstGeom>
        </p:spPr>
      </p:pic>
      <p:sp>
        <p:nvSpPr>
          <p:cNvPr id="7" name="ZoneTexte 6">
            <a:extLst>
              <a:ext uri="{FF2B5EF4-FFF2-40B4-BE49-F238E27FC236}">
                <a16:creationId xmlns:a16="http://schemas.microsoft.com/office/drawing/2014/main" xmlns="" id="{FF399285-B5B0-4D60-8B54-61BDD8C9CB76}"/>
              </a:ext>
            </a:extLst>
          </p:cNvPr>
          <p:cNvSpPr txBox="1"/>
          <p:nvPr/>
        </p:nvSpPr>
        <p:spPr>
          <a:xfrm>
            <a:off x="1646148" y="1414877"/>
            <a:ext cx="5457648" cy="400110"/>
          </a:xfrm>
          <a:prstGeom prst="rect">
            <a:avLst/>
          </a:prstGeom>
          <a:noFill/>
        </p:spPr>
        <p:txBody>
          <a:bodyPr wrap="none" rtlCol="0">
            <a:spAutoFit/>
          </a:bodyPr>
          <a:lstStyle/>
          <a:p>
            <a:r>
              <a:rPr lang="fr-FR" sz="2000" b="1" dirty="0"/>
              <a:t>Schéma de Fusion: Exemple d’images satellites</a:t>
            </a:r>
          </a:p>
        </p:txBody>
      </p:sp>
      <p:sp>
        <p:nvSpPr>
          <p:cNvPr id="8" name="Titre 1">
            <a:extLst>
              <a:ext uri="{FF2B5EF4-FFF2-40B4-BE49-F238E27FC236}">
                <a16:creationId xmlns:a16="http://schemas.microsoft.com/office/drawing/2014/main" xmlns="" id="{5397B292-AD83-4F34-9ACD-3EC9175CD1C6}"/>
              </a:ext>
            </a:extLst>
          </p:cNvPr>
          <p:cNvSpPr txBox="1">
            <a:spLocks/>
          </p:cNvSpPr>
          <p:nvPr/>
        </p:nvSpPr>
        <p:spPr>
          <a:xfrm>
            <a:off x="1646148" y="867604"/>
            <a:ext cx="4573678" cy="441446"/>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Application pour la segmentation</a:t>
            </a:r>
          </a:p>
        </p:txBody>
      </p:sp>
      <p:sp>
        <p:nvSpPr>
          <p:cNvPr id="9" name="Titre 1">
            <a:extLst>
              <a:ext uri="{FF2B5EF4-FFF2-40B4-BE49-F238E27FC236}">
                <a16:creationId xmlns:a16="http://schemas.microsoft.com/office/drawing/2014/main" xmlns="" id="{F54F2F8C-4094-4ADA-82F4-95D51D0B41C0}"/>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11" name="ZoneTexte 10">
            <a:extLst>
              <a:ext uri="{FF2B5EF4-FFF2-40B4-BE49-F238E27FC236}">
                <a16:creationId xmlns:a16="http://schemas.microsoft.com/office/drawing/2014/main" xmlns="" id="{BC6B5CD7-D1FC-41AA-87AA-BD458C401303}"/>
              </a:ext>
            </a:extLst>
          </p:cNvPr>
          <p:cNvSpPr txBox="1"/>
          <p:nvPr/>
        </p:nvSpPr>
        <p:spPr>
          <a:xfrm>
            <a:off x="6892804" y="1414877"/>
            <a:ext cx="592342" cy="400110"/>
          </a:xfrm>
          <a:prstGeom prst="rect">
            <a:avLst/>
          </a:prstGeom>
          <a:noFill/>
        </p:spPr>
        <p:txBody>
          <a:bodyPr wrap="none" rtlCol="0">
            <a:spAutoFit/>
          </a:bodyPr>
          <a:lstStyle/>
          <a:p>
            <a:r>
              <a:rPr lang="fr-FR" sz="2000" dirty="0"/>
              <a:t>[25]</a:t>
            </a:r>
          </a:p>
        </p:txBody>
      </p:sp>
    </p:spTree>
    <p:extLst>
      <p:ext uri="{BB962C8B-B14F-4D97-AF65-F5344CB8AC3E}">
        <p14:creationId xmlns:p14="http://schemas.microsoft.com/office/powerpoint/2010/main" val="865405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56</a:t>
            </a:fld>
            <a:endParaRPr lang="fr-FR"/>
          </a:p>
        </p:txBody>
      </p:sp>
      <p:sp>
        <p:nvSpPr>
          <p:cNvPr id="7" name="ZoneTexte 6"/>
          <p:cNvSpPr txBox="1"/>
          <p:nvPr/>
        </p:nvSpPr>
        <p:spPr>
          <a:xfrm>
            <a:off x="1627098" y="1817257"/>
            <a:ext cx="7799571" cy="400110"/>
          </a:xfrm>
          <a:prstGeom prst="rect">
            <a:avLst/>
          </a:prstGeom>
          <a:noFill/>
        </p:spPr>
        <p:txBody>
          <a:bodyPr wrap="none" rtlCol="0">
            <a:spAutoFit/>
          </a:bodyPr>
          <a:lstStyle/>
          <a:p>
            <a:r>
              <a:rPr lang="fr-FR" sz="2000" dirty="0">
                <a:sym typeface="Wingdings" panose="05000000000000000000" pitchFamily="2" charset="2"/>
              </a:rPr>
              <a:t>Graphe modélisant des états et des probabilités de changements d’états</a:t>
            </a:r>
          </a:p>
        </p:txBody>
      </p:sp>
      <p:sp>
        <p:nvSpPr>
          <p:cNvPr id="2" name="Ellipse 1"/>
          <p:cNvSpPr/>
          <p:nvPr/>
        </p:nvSpPr>
        <p:spPr>
          <a:xfrm>
            <a:off x="9869124" y="508958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a:t>
            </a:r>
          </a:p>
        </p:txBody>
      </p:sp>
      <p:sp>
        <p:nvSpPr>
          <p:cNvPr id="6" name="Ellipse 5"/>
          <p:cNvSpPr/>
          <p:nvPr/>
        </p:nvSpPr>
        <p:spPr>
          <a:xfrm>
            <a:off x="8394743" y="312610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B</a:t>
            </a:r>
          </a:p>
        </p:txBody>
      </p:sp>
      <p:sp>
        <p:nvSpPr>
          <p:cNvPr id="8" name="Ellipse 7"/>
          <p:cNvSpPr/>
          <p:nvPr/>
        </p:nvSpPr>
        <p:spPr>
          <a:xfrm>
            <a:off x="9825795" y="312610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C</a:t>
            </a:r>
          </a:p>
        </p:txBody>
      </p:sp>
      <p:sp>
        <p:nvSpPr>
          <p:cNvPr id="9" name="Ellipse 8"/>
          <p:cNvSpPr/>
          <p:nvPr/>
        </p:nvSpPr>
        <p:spPr>
          <a:xfrm>
            <a:off x="11256847" y="312610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a:t>
            </a:r>
          </a:p>
        </p:txBody>
      </p:sp>
      <p:cxnSp>
        <p:nvCxnSpPr>
          <p:cNvPr id="5" name="Connecteur droit avec flèche 4"/>
          <p:cNvCxnSpPr>
            <a:cxnSpLocks/>
            <a:stCxn id="2" idx="1"/>
            <a:endCxn id="6" idx="5"/>
          </p:cNvCxnSpPr>
          <p:nvPr/>
        </p:nvCxnSpPr>
        <p:spPr>
          <a:xfrm flipH="1" flipV="1">
            <a:off x="9148006" y="3833993"/>
            <a:ext cx="850357" cy="137705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cxnSpLocks/>
            <a:stCxn id="2" idx="0"/>
            <a:endCxn id="8" idx="4"/>
          </p:cNvCxnSpPr>
          <p:nvPr/>
        </p:nvCxnSpPr>
        <p:spPr>
          <a:xfrm flipH="1" flipV="1">
            <a:off x="10267046" y="3955447"/>
            <a:ext cx="43329" cy="113414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cxnSpLocks/>
            <a:stCxn id="2" idx="7"/>
            <a:endCxn id="9" idx="3"/>
          </p:cNvCxnSpPr>
          <p:nvPr/>
        </p:nvCxnSpPr>
        <p:spPr>
          <a:xfrm flipV="1">
            <a:off x="10622387" y="3833993"/>
            <a:ext cx="763699" cy="137705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 en arc 18"/>
          <p:cNvCxnSpPr>
            <a:stCxn id="2" idx="6"/>
            <a:endCxn id="2" idx="4"/>
          </p:cNvCxnSpPr>
          <p:nvPr/>
        </p:nvCxnSpPr>
        <p:spPr>
          <a:xfrm flipH="1">
            <a:off x="10310375" y="5504258"/>
            <a:ext cx="441251" cy="414669"/>
          </a:xfrm>
          <a:prstGeom prst="curvedConnector4">
            <a:avLst>
              <a:gd name="adj1" fmla="val -51807"/>
              <a:gd name="adj2" fmla="val 155128"/>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 en arc 19"/>
          <p:cNvCxnSpPr>
            <a:cxnSpLocks/>
            <a:stCxn id="6" idx="0"/>
            <a:endCxn id="8" idx="0"/>
          </p:cNvCxnSpPr>
          <p:nvPr/>
        </p:nvCxnSpPr>
        <p:spPr>
          <a:xfrm rot="5400000" flipH="1" flipV="1">
            <a:off x="9551520" y="2410583"/>
            <a:ext cx="12700" cy="1431052"/>
          </a:xfrm>
          <a:prstGeom prst="curvedConnector3">
            <a:avLst>
              <a:gd name="adj1" fmla="val 180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 en arc 22"/>
          <p:cNvCxnSpPr>
            <a:cxnSpLocks/>
            <a:stCxn id="6" idx="3"/>
            <a:endCxn id="2" idx="2"/>
          </p:cNvCxnSpPr>
          <p:nvPr/>
        </p:nvCxnSpPr>
        <p:spPr>
          <a:xfrm rot="16200000" flipH="1">
            <a:off x="8361421" y="3996554"/>
            <a:ext cx="1670265" cy="1345142"/>
          </a:xfrm>
          <a:prstGeom prst="curved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10961154" y="4720257"/>
            <a:ext cx="482824" cy="369332"/>
          </a:xfrm>
          <a:prstGeom prst="rect">
            <a:avLst/>
          </a:prstGeom>
          <a:noFill/>
        </p:spPr>
        <p:txBody>
          <a:bodyPr wrap="none" rtlCol="0">
            <a:spAutoFit/>
          </a:bodyPr>
          <a:lstStyle/>
          <a:p>
            <a:r>
              <a:rPr lang="fr-FR" dirty="0"/>
              <a:t>0,3</a:t>
            </a:r>
          </a:p>
        </p:txBody>
      </p:sp>
      <p:sp>
        <p:nvSpPr>
          <p:cNvPr id="28" name="ZoneTexte 27"/>
          <p:cNvSpPr txBox="1"/>
          <p:nvPr/>
        </p:nvSpPr>
        <p:spPr>
          <a:xfrm>
            <a:off x="10951464" y="5791187"/>
            <a:ext cx="482824" cy="369332"/>
          </a:xfrm>
          <a:prstGeom prst="rect">
            <a:avLst/>
          </a:prstGeom>
          <a:noFill/>
        </p:spPr>
        <p:txBody>
          <a:bodyPr wrap="none" rtlCol="0">
            <a:spAutoFit/>
          </a:bodyPr>
          <a:lstStyle/>
          <a:p>
            <a:r>
              <a:rPr lang="fr-FR" dirty="0"/>
              <a:t>0,1</a:t>
            </a:r>
          </a:p>
        </p:txBody>
      </p:sp>
      <p:sp>
        <p:nvSpPr>
          <p:cNvPr id="29" name="ZoneTexte 28"/>
          <p:cNvSpPr txBox="1"/>
          <p:nvPr/>
        </p:nvSpPr>
        <p:spPr>
          <a:xfrm>
            <a:off x="10285412" y="4409103"/>
            <a:ext cx="482824" cy="369332"/>
          </a:xfrm>
          <a:prstGeom prst="rect">
            <a:avLst/>
          </a:prstGeom>
          <a:noFill/>
        </p:spPr>
        <p:txBody>
          <a:bodyPr wrap="none" rtlCol="0">
            <a:spAutoFit/>
          </a:bodyPr>
          <a:lstStyle/>
          <a:p>
            <a:r>
              <a:rPr lang="fr-FR" dirty="0"/>
              <a:t>0,4</a:t>
            </a:r>
          </a:p>
        </p:txBody>
      </p:sp>
      <p:sp>
        <p:nvSpPr>
          <p:cNvPr id="30" name="ZoneTexte 29"/>
          <p:cNvSpPr txBox="1"/>
          <p:nvPr/>
        </p:nvSpPr>
        <p:spPr>
          <a:xfrm>
            <a:off x="9627712" y="4382520"/>
            <a:ext cx="482824" cy="369332"/>
          </a:xfrm>
          <a:prstGeom prst="rect">
            <a:avLst/>
          </a:prstGeom>
          <a:noFill/>
        </p:spPr>
        <p:txBody>
          <a:bodyPr wrap="none" rtlCol="0">
            <a:spAutoFit/>
          </a:bodyPr>
          <a:lstStyle/>
          <a:p>
            <a:r>
              <a:rPr lang="fr-FR" dirty="0"/>
              <a:t>0,2</a:t>
            </a:r>
          </a:p>
        </p:txBody>
      </p:sp>
      <p:sp>
        <p:nvSpPr>
          <p:cNvPr id="31" name="ZoneTexte 30"/>
          <p:cNvSpPr txBox="1"/>
          <p:nvPr/>
        </p:nvSpPr>
        <p:spPr>
          <a:xfrm>
            <a:off x="8955141" y="2457061"/>
            <a:ext cx="482824" cy="369332"/>
          </a:xfrm>
          <a:prstGeom prst="rect">
            <a:avLst/>
          </a:prstGeom>
          <a:noFill/>
        </p:spPr>
        <p:txBody>
          <a:bodyPr wrap="none" rtlCol="0">
            <a:spAutoFit/>
          </a:bodyPr>
          <a:lstStyle/>
          <a:p>
            <a:r>
              <a:rPr lang="fr-FR" dirty="0"/>
              <a:t>0,5</a:t>
            </a:r>
          </a:p>
        </p:txBody>
      </p:sp>
      <p:sp>
        <p:nvSpPr>
          <p:cNvPr id="32" name="ZoneTexte 31"/>
          <p:cNvSpPr txBox="1"/>
          <p:nvPr/>
        </p:nvSpPr>
        <p:spPr>
          <a:xfrm>
            <a:off x="8282570" y="4788333"/>
            <a:ext cx="482824" cy="369332"/>
          </a:xfrm>
          <a:prstGeom prst="rect">
            <a:avLst/>
          </a:prstGeom>
          <a:noFill/>
        </p:spPr>
        <p:txBody>
          <a:bodyPr wrap="none" rtlCol="0">
            <a:spAutoFit/>
          </a:bodyPr>
          <a:lstStyle/>
          <a:p>
            <a:r>
              <a:rPr lang="fr-FR" dirty="0"/>
              <a:t>0,5</a:t>
            </a:r>
          </a:p>
        </p:txBody>
      </p:sp>
      <p:sp>
        <p:nvSpPr>
          <p:cNvPr id="33" name="ZoneTexte 32"/>
          <p:cNvSpPr txBox="1"/>
          <p:nvPr/>
        </p:nvSpPr>
        <p:spPr>
          <a:xfrm>
            <a:off x="1630032" y="3050253"/>
            <a:ext cx="5330690" cy="1631216"/>
          </a:xfrm>
          <a:prstGeom prst="rect">
            <a:avLst/>
          </a:prstGeom>
          <a:noFill/>
        </p:spPr>
        <p:txBody>
          <a:bodyPr wrap="none" rtlCol="0">
            <a:spAutoFit/>
          </a:bodyPr>
          <a:lstStyle/>
          <a:p>
            <a:r>
              <a:rPr lang="fr-FR" sz="2000" b="1" dirty="0"/>
              <a:t>Liste d’états possibles (A,B,C et D)</a:t>
            </a:r>
            <a:r>
              <a:rPr lang="fr-FR" sz="2000" dirty="0"/>
              <a:t> </a:t>
            </a:r>
            <a:r>
              <a:rPr lang="fr-FR" sz="2000" dirty="0">
                <a:sym typeface="Wingdings" panose="05000000000000000000" pitchFamily="2" charset="2"/>
              </a:rPr>
              <a:t> Sommets</a:t>
            </a:r>
            <a:endParaRPr lang="fr-FR" sz="2000" dirty="0"/>
          </a:p>
          <a:p>
            <a:endParaRPr lang="fr-FR" sz="2000" dirty="0"/>
          </a:p>
          <a:p>
            <a:r>
              <a:rPr lang="fr-FR" sz="2000" b="1" dirty="0"/>
              <a:t>Relations entre les états </a:t>
            </a:r>
            <a:r>
              <a:rPr lang="fr-FR" sz="2000" dirty="0">
                <a:sym typeface="Wingdings" panose="05000000000000000000" pitchFamily="2" charset="2"/>
              </a:rPr>
              <a:t> Arcs</a:t>
            </a:r>
          </a:p>
          <a:p>
            <a:endParaRPr lang="fr-FR" sz="2000" dirty="0">
              <a:sym typeface="Wingdings" panose="05000000000000000000" pitchFamily="2" charset="2"/>
            </a:endParaRPr>
          </a:p>
          <a:p>
            <a:r>
              <a:rPr lang="fr-FR" sz="2000" b="1" dirty="0">
                <a:sym typeface="Wingdings" panose="05000000000000000000" pitchFamily="2" charset="2"/>
              </a:rPr>
              <a:t>Probabilité de changements </a:t>
            </a:r>
            <a:r>
              <a:rPr lang="fr-FR" sz="2000" dirty="0">
                <a:sym typeface="Wingdings" panose="05000000000000000000" pitchFamily="2" charset="2"/>
              </a:rPr>
              <a:t> Poids des arcs</a:t>
            </a:r>
            <a:endParaRPr lang="fr-FR" sz="2000" dirty="0"/>
          </a:p>
        </p:txBody>
      </p:sp>
      <p:sp>
        <p:nvSpPr>
          <p:cNvPr id="24" name="Titre 1">
            <a:extLst>
              <a:ext uri="{FF2B5EF4-FFF2-40B4-BE49-F238E27FC236}">
                <a16:creationId xmlns:a16="http://schemas.microsoft.com/office/drawing/2014/main" xmlns="" id="{39E00C2D-6F50-49DD-B64C-2F9495F97FE7}"/>
              </a:ext>
            </a:extLst>
          </p:cNvPr>
          <p:cNvSpPr txBox="1">
            <a:spLocks/>
          </p:cNvSpPr>
          <p:nvPr/>
        </p:nvSpPr>
        <p:spPr>
          <a:xfrm>
            <a:off x="1627098" y="13921"/>
            <a:ext cx="864085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3" name="ZoneTexte 2">
            <a:extLst>
              <a:ext uri="{FF2B5EF4-FFF2-40B4-BE49-F238E27FC236}">
                <a16:creationId xmlns:a16="http://schemas.microsoft.com/office/drawing/2014/main" xmlns="" id="{AB1A49D1-A5FC-4099-9513-62C60DB34BED}"/>
              </a:ext>
            </a:extLst>
          </p:cNvPr>
          <p:cNvSpPr txBox="1"/>
          <p:nvPr/>
        </p:nvSpPr>
        <p:spPr>
          <a:xfrm>
            <a:off x="1627098" y="5187244"/>
            <a:ext cx="4994637" cy="400110"/>
          </a:xfrm>
          <a:prstGeom prst="rect">
            <a:avLst/>
          </a:prstGeom>
          <a:noFill/>
        </p:spPr>
        <p:txBody>
          <a:bodyPr wrap="none" rtlCol="0">
            <a:spAutoFit/>
          </a:bodyPr>
          <a:lstStyle/>
          <a:p>
            <a:r>
              <a:rPr lang="fr-FR" sz="2000" b="1" dirty="0">
                <a:solidFill>
                  <a:srgbClr val="FF0000"/>
                </a:solidFill>
                <a:sym typeface="Wingdings" panose="05000000000000000000" pitchFamily="2" charset="2"/>
              </a:rPr>
              <a:t> Modélise une loi d’évolution d’un modèle</a:t>
            </a:r>
            <a:endParaRPr lang="fr-FR" sz="2000" b="1" dirty="0">
              <a:solidFill>
                <a:srgbClr val="FF0000"/>
              </a:solidFill>
            </a:endParaRPr>
          </a:p>
        </p:txBody>
      </p:sp>
      <p:sp>
        <p:nvSpPr>
          <p:cNvPr id="25" name="Titre 1">
            <a:extLst>
              <a:ext uri="{FF2B5EF4-FFF2-40B4-BE49-F238E27FC236}">
                <a16:creationId xmlns:a16="http://schemas.microsoft.com/office/drawing/2014/main" xmlns="" id="{442A90E7-5E50-4042-A90B-CA8967A72CC2}"/>
              </a:ext>
            </a:extLst>
          </p:cNvPr>
          <p:cNvSpPr txBox="1">
            <a:spLocks/>
          </p:cNvSpPr>
          <p:nvPr/>
        </p:nvSpPr>
        <p:spPr>
          <a:xfrm>
            <a:off x="1684248" y="914865"/>
            <a:ext cx="3706902" cy="54313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rPr>
              <a:t>Les réseaux Bayésiens</a:t>
            </a:r>
          </a:p>
        </p:txBody>
      </p:sp>
    </p:spTree>
    <p:extLst>
      <p:ext uri="{BB962C8B-B14F-4D97-AF65-F5344CB8AC3E}">
        <p14:creationId xmlns:p14="http://schemas.microsoft.com/office/powerpoint/2010/main" val="139840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57</a:t>
            </a:fld>
            <a:endParaRPr lang="fr-FR"/>
          </a:p>
        </p:txBody>
      </p:sp>
      <p:sp>
        <p:nvSpPr>
          <p:cNvPr id="7" name="ZoneTexte 6"/>
          <p:cNvSpPr txBox="1"/>
          <p:nvPr/>
        </p:nvSpPr>
        <p:spPr>
          <a:xfrm>
            <a:off x="1413608" y="1556700"/>
            <a:ext cx="5408853" cy="1015663"/>
          </a:xfrm>
          <a:prstGeom prst="rect">
            <a:avLst/>
          </a:prstGeom>
          <a:noFill/>
        </p:spPr>
        <p:txBody>
          <a:bodyPr wrap="none" rtlCol="0">
            <a:spAutoFit/>
          </a:bodyPr>
          <a:lstStyle/>
          <a:p>
            <a:r>
              <a:rPr lang="fr-FR" sz="2000" dirty="0">
                <a:sym typeface="Wingdings" panose="05000000000000000000" pitchFamily="2" charset="2"/>
              </a:rPr>
              <a:t>Modélisation d’une suite d’état (chronologique) </a:t>
            </a:r>
          </a:p>
          <a:p>
            <a:r>
              <a:rPr lang="fr-FR" sz="2000" dirty="0">
                <a:sym typeface="Wingdings" panose="05000000000000000000" pitchFamily="2" charset="2"/>
              </a:rPr>
              <a:t>	 Un état différent par pas de temps</a:t>
            </a:r>
          </a:p>
          <a:p>
            <a:r>
              <a:rPr lang="fr-FR" sz="2000" dirty="0">
                <a:sym typeface="Wingdings" panose="05000000000000000000" pitchFamily="2" charset="2"/>
              </a:rPr>
              <a:t>	 Réseau Bayésien dynamique et linéaire</a:t>
            </a:r>
          </a:p>
        </p:txBody>
      </p:sp>
      <p:sp>
        <p:nvSpPr>
          <p:cNvPr id="13" name="Titre 1"/>
          <p:cNvSpPr txBox="1">
            <a:spLocks/>
          </p:cNvSpPr>
          <p:nvPr/>
        </p:nvSpPr>
        <p:spPr>
          <a:xfrm>
            <a:off x="1461210" y="941643"/>
            <a:ext cx="3706902" cy="54313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rPr>
              <a:t>Les chaines de Markov</a:t>
            </a:r>
          </a:p>
        </p:txBody>
      </p:sp>
      <mc:AlternateContent xmlns:mc="http://schemas.openxmlformats.org/markup-compatibility/2006" xmlns:a14="http://schemas.microsoft.com/office/drawing/2010/main">
        <mc:Choice Requires="a14">
          <p:sp>
            <p:nvSpPr>
              <p:cNvPr id="22" name="Ellipse 21"/>
              <p:cNvSpPr/>
              <p:nvPr/>
            </p:nvSpPr>
            <p:spPr>
              <a:xfrm>
                <a:off x="8471036" y="4117985"/>
                <a:ext cx="882502" cy="829338"/>
              </a:xfrm>
              <a:prstGeom prst="ellipse">
                <a:avLst/>
              </a:prstGeom>
              <a:solidFill>
                <a:schemeClr val="accent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800" b="1" i="1" smtClean="0">
                              <a:solidFill>
                                <a:schemeClr val="bg1"/>
                              </a:solidFill>
                              <a:latin typeface="Cambria Math" panose="02040503050406030204" pitchFamily="18" charset="0"/>
                            </a:rPr>
                          </m:ctrlPr>
                        </m:sSubPr>
                        <m:e>
                          <m:r>
                            <a:rPr lang="fr-FR" sz="2800" b="1" i="1" smtClean="0">
                              <a:solidFill>
                                <a:schemeClr val="bg1"/>
                              </a:solidFill>
                              <a:latin typeface="Cambria Math" panose="02040503050406030204" pitchFamily="18" charset="0"/>
                            </a:rPr>
                            <m:t>𝑬</m:t>
                          </m:r>
                        </m:e>
                        <m:sub>
                          <m:r>
                            <a:rPr lang="fr-FR" sz="28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22" name="Ellipse 21"/>
              <p:cNvSpPr>
                <a:spLocks noRot="1" noChangeAspect="1" noMove="1" noResize="1" noEditPoints="1" noAdjustHandles="1" noChangeArrowheads="1" noChangeShapeType="1" noTextEdit="1"/>
              </p:cNvSpPr>
              <p:nvPr/>
            </p:nvSpPr>
            <p:spPr>
              <a:xfrm>
                <a:off x="8471036" y="4117985"/>
                <a:ext cx="882502" cy="829338"/>
              </a:xfrm>
              <a:prstGeom prst="ellipse">
                <a:avLst/>
              </a:prstGeom>
              <a:blipFill>
                <a:blip r:embed="rId2"/>
                <a:stretch>
                  <a:fillRect/>
                </a:stretch>
              </a:blipFill>
              <a:ln w="44450">
                <a:solidFill>
                  <a:srgbClr val="FF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Ellipse 23"/>
              <p:cNvSpPr/>
              <p:nvPr/>
            </p:nvSpPr>
            <p:spPr>
              <a:xfrm>
                <a:off x="9892596" y="4114239"/>
                <a:ext cx="882502" cy="829338"/>
              </a:xfrm>
              <a:prstGeom prst="ellipse">
                <a:avLst/>
              </a:prstGeom>
              <a:solidFill>
                <a:schemeClr val="accent1"/>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800" b="1" i="1" smtClean="0">
                              <a:solidFill>
                                <a:schemeClr val="bg1"/>
                              </a:solidFill>
                              <a:latin typeface="Cambria Math" panose="02040503050406030204" pitchFamily="18" charset="0"/>
                            </a:rPr>
                          </m:ctrlPr>
                        </m:sSubPr>
                        <m:e>
                          <m:r>
                            <a:rPr lang="fr-FR" sz="2800" b="1" i="1" smtClean="0">
                              <a:solidFill>
                                <a:schemeClr val="bg1"/>
                              </a:solidFill>
                              <a:latin typeface="Cambria Math" panose="02040503050406030204" pitchFamily="18" charset="0"/>
                            </a:rPr>
                            <m:t>𝑬</m:t>
                          </m:r>
                        </m:e>
                        <m:sub>
                          <m:r>
                            <a:rPr lang="fr-FR" sz="28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24" name="Ellipse 23"/>
              <p:cNvSpPr>
                <a:spLocks noRot="1" noChangeAspect="1" noMove="1" noResize="1" noEditPoints="1" noAdjustHandles="1" noChangeArrowheads="1" noChangeShapeType="1" noTextEdit="1"/>
              </p:cNvSpPr>
              <p:nvPr/>
            </p:nvSpPr>
            <p:spPr>
              <a:xfrm>
                <a:off x="9892596" y="4114239"/>
                <a:ext cx="882502" cy="829338"/>
              </a:xfrm>
              <a:prstGeom prst="ellipse">
                <a:avLst/>
              </a:prstGeom>
              <a:blipFill>
                <a:blip r:embed="rId3"/>
                <a:stretch>
                  <a:fillRect/>
                </a:stretch>
              </a:blipFill>
              <a:ln w="44450">
                <a:solidFill>
                  <a:srgbClr val="FF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Ellipse 24"/>
              <p:cNvSpPr/>
              <p:nvPr/>
            </p:nvSpPr>
            <p:spPr>
              <a:xfrm>
                <a:off x="1905528" y="411423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800" b="1" i="1" smtClean="0">
                              <a:solidFill>
                                <a:schemeClr val="bg1"/>
                              </a:solidFill>
                              <a:latin typeface="Cambria Math" panose="02040503050406030204" pitchFamily="18" charset="0"/>
                            </a:rPr>
                          </m:ctrlPr>
                        </m:sSubPr>
                        <m:e>
                          <m:r>
                            <a:rPr lang="fr-FR" sz="2800" b="1" i="1" smtClean="0">
                              <a:solidFill>
                                <a:schemeClr val="bg1"/>
                              </a:solidFill>
                              <a:latin typeface="Cambria Math" panose="02040503050406030204" pitchFamily="18" charset="0"/>
                            </a:rPr>
                            <m:t>𝑬</m:t>
                          </m:r>
                        </m:e>
                        <m:sub>
                          <m:r>
                            <a:rPr lang="fr-FR" sz="28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25" name="Ellipse 24"/>
              <p:cNvSpPr>
                <a:spLocks noRot="1" noChangeAspect="1" noMove="1" noResize="1" noEditPoints="1" noAdjustHandles="1" noChangeArrowheads="1" noChangeShapeType="1" noTextEdit="1"/>
              </p:cNvSpPr>
              <p:nvPr/>
            </p:nvSpPr>
            <p:spPr>
              <a:xfrm>
                <a:off x="1905528" y="4114239"/>
                <a:ext cx="882502" cy="829338"/>
              </a:xfrm>
              <a:prstGeom prst="ellipse">
                <a:avLst/>
              </a:prstGeom>
              <a:blipFill>
                <a:blip r:embed="rId4"/>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Ellipse 25"/>
              <p:cNvSpPr/>
              <p:nvPr/>
            </p:nvSpPr>
            <p:spPr>
              <a:xfrm>
                <a:off x="3332813" y="4114239"/>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800" b="1" i="1" smtClean="0">
                              <a:solidFill>
                                <a:schemeClr val="bg1"/>
                              </a:solidFill>
                              <a:latin typeface="Cambria Math" panose="02040503050406030204" pitchFamily="18" charset="0"/>
                            </a:rPr>
                          </m:ctrlPr>
                        </m:sSubPr>
                        <m:e>
                          <m:r>
                            <a:rPr lang="fr-FR" sz="2800" b="1" i="1" smtClean="0">
                              <a:solidFill>
                                <a:schemeClr val="bg1"/>
                              </a:solidFill>
                              <a:latin typeface="Cambria Math" panose="02040503050406030204" pitchFamily="18" charset="0"/>
                            </a:rPr>
                            <m:t>𝑬</m:t>
                          </m:r>
                        </m:e>
                        <m:sub>
                          <m:r>
                            <a:rPr lang="fr-FR" sz="2800" b="1" i="1" smtClean="0">
                              <a:solidFill>
                                <a:schemeClr val="bg1"/>
                              </a:solidFill>
                              <a:latin typeface="Cambria Math" panose="02040503050406030204" pitchFamily="18" charset="0"/>
                            </a:rPr>
                            <m:t>𝟏</m:t>
                          </m:r>
                        </m:sub>
                      </m:sSub>
                    </m:oMath>
                  </m:oMathPara>
                </a14:m>
                <a:endParaRPr lang="fr-FR" sz="2800" b="1" dirty="0">
                  <a:solidFill>
                    <a:schemeClr val="bg1"/>
                  </a:solidFill>
                </a:endParaRPr>
              </a:p>
            </p:txBody>
          </p:sp>
        </mc:Choice>
        <mc:Fallback xmlns="">
          <p:sp>
            <p:nvSpPr>
              <p:cNvPr id="26" name="Ellipse 25"/>
              <p:cNvSpPr>
                <a:spLocks noRot="1" noChangeAspect="1" noMove="1" noResize="1" noEditPoints="1" noAdjustHandles="1" noChangeArrowheads="1" noChangeShapeType="1" noTextEdit="1"/>
              </p:cNvSpPr>
              <p:nvPr/>
            </p:nvSpPr>
            <p:spPr>
              <a:xfrm>
                <a:off x="3332813" y="4114239"/>
                <a:ext cx="882502" cy="829338"/>
              </a:xfrm>
              <a:prstGeom prst="ellipse">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Ellipse 33"/>
              <p:cNvSpPr/>
              <p:nvPr/>
            </p:nvSpPr>
            <p:spPr>
              <a:xfrm>
                <a:off x="4760098" y="4117985"/>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800" b="1" i="1" smtClean="0">
                              <a:solidFill>
                                <a:schemeClr val="bg1"/>
                              </a:solidFill>
                              <a:latin typeface="Cambria Math" panose="02040503050406030204" pitchFamily="18" charset="0"/>
                            </a:rPr>
                          </m:ctrlPr>
                        </m:sSubPr>
                        <m:e>
                          <m:r>
                            <a:rPr lang="fr-FR" sz="2800" b="1" i="1" smtClean="0">
                              <a:solidFill>
                                <a:schemeClr val="bg1"/>
                              </a:solidFill>
                              <a:latin typeface="Cambria Math" panose="02040503050406030204" pitchFamily="18" charset="0"/>
                            </a:rPr>
                            <m:t>𝑬</m:t>
                          </m:r>
                        </m:e>
                        <m:sub>
                          <m:r>
                            <a:rPr lang="fr-FR" sz="2800" b="1" i="1" smtClean="0">
                              <a:solidFill>
                                <a:schemeClr val="bg1"/>
                              </a:solidFill>
                              <a:latin typeface="Cambria Math" panose="02040503050406030204" pitchFamily="18" charset="0"/>
                            </a:rPr>
                            <m:t>𝒏</m:t>
                          </m:r>
                        </m:sub>
                      </m:sSub>
                    </m:oMath>
                  </m:oMathPara>
                </a14:m>
                <a:endParaRPr lang="fr-FR" sz="2800" b="1" dirty="0">
                  <a:solidFill>
                    <a:schemeClr val="bg1"/>
                  </a:solidFill>
                </a:endParaRPr>
              </a:p>
            </p:txBody>
          </p:sp>
        </mc:Choice>
        <mc:Fallback xmlns="">
          <p:sp>
            <p:nvSpPr>
              <p:cNvPr id="34" name="Ellipse 33"/>
              <p:cNvSpPr>
                <a:spLocks noRot="1" noChangeAspect="1" noMove="1" noResize="1" noEditPoints="1" noAdjustHandles="1" noChangeArrowheads="1" noChangeShapeType="1" noTextEdit="1"/>
              </p:cNvSpPr>
              <p:nvPr/>
            </p:nvSpPr>
            <p:spPr>
              <a:xfrm>
                <a:off x="4760098" y="4117985"/>
                <a:ext cx="882502" cy="829338"/>
              </a:xfrm>
              <a:prstGeom prst="ellipse">
                <a:avLst/>
              </a:prstGeom>
              <a:blipFill>
                <a:blip r:embed="rId6"/>
                <a:stretch>
                  <a:fillRect/>
                </a:stretch>
              </a:blipFill>
              <a:ln>
                <a:noFill/>
              </a:ln>
            </p:spPr>
            <p:txBody>
              <a:bodyPr/>
              <a:lstStyle/>
              <a:p>
                <a:r>
                  <a:rPr lang="fr-FR">
                    <a:noFill/>
                  </a:rPr>
                  <a:t> </a:t>
                </a:r>
              </a:p>
            </p:txBody>
          </p:sp>
        </mc:Fallback>
      </mc:AlternateContent>
      <p:cxnSp>
        <p:nvCxnSpPr>
          <p:cNvPr id="10" name="Connecteur droit 9"/>
          <p:cNvCxnSpPr>
            <a:cxnSpLocks/>
            <a:stCxn id="34" idx="6"/>
            <a:endCxn id="22" idx="2"/>
          </p:cNvCxnSpPr>
          <p:nvPr/>
        </p:nvCxnSpPr>
        <p:spPr>
          <a:xfrm>
            <a:off x="5642600" y="4532654"/>
            <a:ext cx="282843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cxnSpLocks/>
            <a:stCxn id="26" idx="6"/>
            <a:endCxn id="34" idx="2"/>
          </p:cNvCxnSpPr>
          <p:nvPr/>
        </p:nvCxnSpPr>
        <p:spPr>
          <a:xfrm>
            <a:off x="4215315" y="4528908"/>
            <a:ext cx="544783"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cxnSpLocks/>
            <a:stCxn id="25" idx="6"/>
            <a:endCxn id="26" idx="2"/>
          </p:cNvCxnSpPr>
          <p:nvPr/>
        </p:nvCxnSpPr>
        <p:spPr>
          <a:xfrm>
            <a:off x="2788030" y="4528908"/>
            <a:ext cx="544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cxnSpLocks/>
            <a:stCxn id="22" idx="6"/>
            <a:endCxn id="24" idx="2"/>
          </p:cNvCxnSpPr>
          <p:nvPr/>
        </p:nvCxnSpPr>
        <p:spPr>
          <a:xfrm flipV="1">
            <a:off x="9353538" y="4528908"/>
            <a:ext cx="539058"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ZoneTexte 42"/>
              <p:cNvSpPr txBox="1"/>
              <p:nvPr/>
            </p:nvSpPr>
            <p:spPr>
              <a:xfrm>
                <a:off x="1904472" y="2773046"/>
                <a:ext cx="6828601" cy="1015663"/>
              </a:xfrm>
              <a:prstGeom prst="rect">
                <a:avLst/>
              </a:prstGeom>
              <a:noFill/>
            </p:spPr>
            <p:txBody>
              <a:bodyPr wrap="none" rtlCol="0">
                <a:spAutoFit/>
              </a:bodyPr>
              <a:lstStyle/>
              <a:p>
                <a:r>
                  <a:rPr lang="fr-FR" sz="2000" b="1" dirty="0"/>
                  <a:t>Ensemble d’états/descripteurs possibles:</a:t>
                </a:r>
                <a:r>
                  <a:rPr lang="fr-FR" sz="2000" dirty="0"/>
                  <a:t> </a:t>
                </a:r>
                <a14:m>
                  <m:oMath xmlns:m="http://schemas.openxmlformats.org/officeDocument/2006/math">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𝐸</m:t>
                        </m:r>
                      </m:e>
                      <m:sub>
                        <m:r>
                          <a:rPr lang="fr-FR" sz="2000" b="0" i="1" smtClean="0">
                            <a:latin typeface="Cambria Math" panose="02040503050406030204" pitchFamily="18" charset="0"/>
                          </a:rPr>
                          <m:t>1</m:t>
                        </m:r>
                      </m:sub>
                    </m:sSub>
                    <m:r>
                      <a:rPr lang="fr-FR" sz="2000" b="0" i="1" smtClean="0">
                        <a:latin typeface="Cambria Math" panose="02040503050406030204" pitchFamily="18" charset="0"/>
                      </a:rPr>
                      <m:t>,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𝐸</m:t>
                        </m:r>
                      </m:e>
                      <m:sub>
                        <m:r>
                          <a:rPr lang="fr-FR" sz="2000" b="0" i="1" smtClean="0">
                            <a:latin typeface="Cambria Math" panose="02040503050406030204" pitchFamily="18" charset="0"/>
                          </a:rPr>
                          <m:t>2</m:t>
                        </m:r>
                      </m:sub>
                    </m:sSub>
                    <m:r>
                      <a:rPr lang="fr-FR" sz="2000" b="0" i="1" smtClean="0">
                        <a:latin typeface="Cambria Math" panose="02040503050406030204" pitchFamily="18" charset="0"/>
                      </a:rPr>
                      <m:t>,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𝐸</m:t>
                        </m:r>
                      </m:e>
                      <m:sub>
                        <m:r>
                          <a:rPr lang="fr-FR" sz="2000" b="0" i="1" smtClean="0">
                            <a:latin typeface="Cambria Math" panose="02040503050406030204" pitchFamily="18" charset="0"/>
                          </a:rPr>
                          <m:t>3</m:t>
                        </m:r>
                      </m:sub>
                    </m:sSub>
                    <m:r>
                      <a:rPr lang="fr-FR" sz="2000" b="0" i="1" smtClean="0">
                        <a:latin typeface="Cambria Math" panose="02040503050406030204" pitchFamily="18" charset="0"/>
                      </a:rPr>
                      <m:t>, …,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𝐸</m:t>
                        </m:r>
                      </m:e>
                      <m:sub>
                        <m:r>
                          <a:rPr lang="fr-FR" sz="2000" b="0" i="1" smtClean="0">
                            <a:latin typeface="Cambria Math" panose="02040503050406030204" pitchFamily="18" charset="0"/>
                          </a:rPr>
                          <m:t>𝑛</m:t>
                        </m:r>
                      </m:sub>
                    </m:sSub>
                    <m:r>
                      <a:rPr lang="fr-FR" sz="2000" b="0" i="1" smtClean="0">
                        <a:latin typeface="Cambria Math" panose="02040503050406030204" pitchFamily="18" charset="0"/>
                      </a:rPr>
                      <m:t>}</m:t>
                    </m:r>
                  </m:oMath>
                </a14:m>
                <a:endParaRPr lang="fr-FR" sz="2000" dirty="0"/>
              </a:p>
              <a:p>
                <a:endParaRPr lang="fr-FR" sz="2000" dirty="0"/>
              </a:p>
              <a:p>
                <a:r>
                  <a:rPr lang="fr-FR" sz="2000" b="1" dirty="0"/>
                  <a:t>Evolution de l’état au cours du temps: </a:t>
                </a:r>
                <a14:m>
                  <m:oMath xmlns:m="http://schemas.openxmlformats.org/officeDocument/2006/math">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𝑆</m:t>
                        </m:r>
                      </m:e>
                      <m:sub>
                        <m:r>
                          <a:rPr lang="fr-FR" sz="2000" b="0" i="1" smtClean="0">
                            <a:latin typeface="Cambria Math" panose="02040503050406030204" pitchFamily="18" charset="0"/>
                          </a:rPr>
                          <m:t>𝑡</m:t>
                        </m:r>
                        <m:r>
                          <a:rPr lang="fr-FR" sz="2000" b="0" i="1" smtClean="0">
                            <a:latin typeface="Cambria Math" panose="02040503050406030204" pitchFamily="18" charset="0"/>
                          </a:rPr>
                          <m:t>=0</m:t>
                        </m:r>
                      </m:sub>
                    </m:sSub>
                    <m:r>
                      <a:rPr lang="fr-FR" sz="2000" i="1">
                        <a:latin typeface="Cambria Math" panose="02040503050406030204" pitchFamily="18" charset="0"/>
                      </a:rPr>
                      <m:t>, </m:t>
                    </m:r>
                    <m:sSub>
                      <m:sSubPr>
                        <m:ctrlPr>
                          <a:rPr lang="fr-FR" sz="2000" i="1">
                            <a:latin typeface="Cambria Math" panose="02040503050406030204" pitchFamily="18" charset="0"/>
                          </a:rPr>
                        </m:ctrlPr>
                      </m:sSubPr>
                      <m:e>
                        <m:r>
                          <a:rPr lang="fr-FR" sz="2000" i="1">
                            <a:latin typeface="Cambria Math" panose="02040503050406030204" pitchFamily="18" charset="0"/>
                          </a:rPr>
                          <m:t>𝑆</m:t>
                        </m:r>
                      </m:e>
                      <m:sub>
                        <m:r>
                          <a:rPr lang="fr-FR" sz="2000" b="0" i="1" smtClean="0">
                            <a:latin typeface="Cambria Math" panose="02040503050406030204" pitchFamily="18" charset="0"/>
                          </a:rPr>
                          <m:t>𝑡</m:t>
                        </m:r>
                        <m:r>
                          <a:rPr lang="fr-FR" sz="2000" b="0" i="1" smtClean="0">
                            <a:latin typeface="Cambria Math" panose="02040503050406030204" pitchFamily="18" charset="0"/>
                          </a:rPr>
                          <m:t>=1</m:t>
                        </m:r>
                      </m:sub>
                    </m:sSub>
                    <m:r>
                      <a:rPr lang="fr-FR" sz="2000" i="1">
                        <a:latin typeface="Cambria Math" panose="02040503050406030204" pitchFamily="18" charset="0"/>
                      </a:rPr>
                      <m:t>, </m:t>
                    </m:r>
                    <m:sSub>
                      <m:sSubPr>
                        <m:ctrlPr>
                          <a:rPr lang="fr-FR" sz="2000" i="1">
                            <a:latin typeface="Cambria Math" panose="02040503050406030204" pitchFamily="18" charset="0"/>
                          </a:rPr>
                        </m:ctrlPr>
                      </m:sSubPr>
                      <m:e>
                        <m:r>
                          <a:rPr lang="fr-FR" sz="2000" i="1">
                            <a:latin typeface="Cambria Math" panose="02040503050406030204" pitchFamily="18" charset="0"/>
                          </a:rPr>
                          <m:t>𝑆</m:t>
                        </m:r>
                      </m:e>
                      <m:sub>
                        <m:r>
                          <a:rPr lang="fr-FR" sz="2000" b="0" i="1" smtClean="0">
                            <a:latin typeface="Cambria Math" panose="02040503050406030204" pitchFamily="18" charset="0"/>
                          </a:rPr>
                          <m:t>𝑡</m:t>
                        </m:r>
                        <m:r>
                          <a:rPr lang="fr-FR" sz="2000" b="0" i="1" smtClean="0">
                            <a:latin typeface="Cambria Math" panose="02040503050406030204" pitchFamily="18" charset="0"/>
                          </a:rPr>
                          <m:t>=2</m:t>
                        </m:r>
                      </m:sub>
                    </m:sSub>
                    <m:r>
                      <a:rPr lang="fr-FR" sz="2000" i="1">
                        <a:latin typeface="Cambria Math" panose="02040503050406030204" pitchFamily="18" charset="0"/>
                      </a:rPr>
                      <m:t>, …, </m:t>
                    </m:r>
                    <m:sSub>
                      <m:sSubPr>
                        <m:ctrlPr>
                          <a:rPr lang="fr-FR" sz="2000" i="1">
                            <a:latin typeface="Cambria Math" panose="02040503050406030204" pitchFamily="18" charset="0"/>
                          </a:rPr>
                        </m:ctrlPr>
                      </m:sSubPr>
                      <m:e>
                        <m:r>
                          <a:rPr lang="fr-FR" sz="2000" i="1">
                            <a:latin typeface="Cambria Math" panose="02040503050406030204" pitchFamily="18" charset="0"/>
                          </a:rPr>
                          <m:t>𝑆</m:t>
                        </m:r>
                      </m:e>
                      <m:sub>
                        <m:r>
                          <a:rPr lang="fr-FR" sz="2000" b="0" i="1" smtClean="0">
                            <a:latin typeface="Cambria Math" panose="02040503050406030204" pitchFamily="18" charset="0"/>
                          </a:rPr>
                          <m:t>𝑡</m:t>
                        </m:r>
                      </m:sub>
                    </m:sSub>
                    <m:r>
                      <a:rPr lang="fr-FR" sz="2000" i="1">
                        <a:latin typeface="Cambria Math" panose="02040503050406030204" pitchFamily="18" charset="0"/>
                      </a:rPr>
                      <m:t>}</m:t>
                    </m:r>
                  </m:oMath>
                </a14:m>
                <a:endParaRPr lang="fr-FR" sz="2000" b="1" dirty="0"/>
              </a:p>
            </p:txBody>
          </p:sp>
        </mc:Choice>
        <mc:Fallback xmlns="">
          <p:sp>
            <p:nvSpPr>
              <p:cNvPr id="43" name="ZoneTexte 42"/>
              <p:cNvSpPr txBox="1">
                <a:spLocks noRot="1" noChangeAspect="1" noMove="1" noResize="1" noEditPoints="1" noAdjustHandles="1" noChangeArrowheads="1" noChangeShapeType="1" noTextEdit="1"/>
              </p:cNvSpPr>
              <p:nvPr/>
            </p:nvSpPr>
            <p:spPr>
              <a:xfrm>
                <a:off x="1904472" y="2773046"/>
                <a:ext cx="6828601" cy="1015663"/>
              </a:xfrm>
              <a:prstGeom prst="rect">
                <a:avLst/>
              </a:prstGeom>
              <a:blipFill>
                <a:blip r:embed="rId7"/>
                <a:stretch>
                  <a:fillRect l="-892" t="-3593" b="-9581"/>
                </a:stretch>
              </a:blipFill>
            </p:spPr>
            <p:txBody>
              <a:bodyPr/>
              <a:lstStyle/>
              <a:p>
                <a:r>
                  <a:rPr lang="fr-FR">
                    <a:noFill/>
                  </a:rPr>
                  <a:t> </a:t>
                </a:r>
              </a:p>
            </p:txBody>
          </p:sp>
        </mc:Fallback>
      </mc:AlternateContent>
      <p:sp>
        <p:nvSpPr>
          <p:cNvPr id="44" name="ZoneTexte 43"/>
          <p:cNvSpPr txBox="1"/>
          <p:nvPr/>
        </p:nvSpPr>
        <p:spPr>
          <a:xfrm>
            <a:off x="1904472" y="5577384"/>
            <a:ext cx="2728439" cy="400110"/>
          </a:xfrm>
          <a:prstGeom prst="rect">
            <a:avLst/>
          </a:prstGeom>
          <a:noFill/>
        </p:spPr>
        <p:txBody>
          <a:bodyPr wrap="none" rtlCol="0">
            <a:spAutoFit/>
          </a:bodyPr>
          <a:lstStyle/>
          <a:p>
            <a:r>
              <a:rPr lang="fr-FR" sz="2000" b="1" dirty="0"/>
              <a:t>Propriété markovienne</a:t>
            </a:r>
          </a:p>
        </p:txBody>
      </p:sp>
      <p:sp>
        <p:nvSpPr>
          <p:cNvPr id="45" name="Flèche : droite 44"/>
          <p:cNvSpPr/>
          <p:nvPr/>
        </p:nvSpPr>
        <p:spPr>
          <a:xfrm>
            <a:off x="5120224" y="5577705"/>
            <a:ext cx="882502" cy="3829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6" name="ZoneTexte 45"/>
              <p:cNvSpPr txBox="1"/>
              <p:nvPr/>
            </p:nvSpPr>
            <p:spPr>
              <a:xfrm>
                <a:off x="6286058" y="5544679"/>
                <a:ext cx="54516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𝑷</m:t>
                      </m:r>
                      <m:d>
                        <m:dPr>
                          <m:endChr m:val="|"/>
                          <m:ctrlPr>
                            <a:rPr lang="fr-FR" sz="2000" b="1" i="1" smtClean="0">
                              <a:solidFill>
                                <a:srgbClr val="FF0000"/>
                              </a:solidFill>
                              <a:latin typeface="Cambria Math" panose="02040503050406030204" pitchFamily="18" charset="0"/>
                            </a:rPr>
                          </m:ctrlPr>
                        </m:dPr>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e>
                      </m:d>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𝟎</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𝟐</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sub>
                      </m:sSub>
                      <m:r>
                        <a:rPr lang="fr-FR" sz="2000" b="1" i="1" smtClean="0">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𝑷</m:t>
                      </m:r>
                      <m:d>
                        <m:dPr>
                          <m:endChr m:val="|"/>
                          <m:ctrlPr>
                            <a:rPr lang="fr-FR" sz="2000" b="1" i="1">
                              <a:solidFill>
                                <a:srgbClr val="FF0000"/>
                              </a:solidFill>
                              <a:latin typeface="Cambria Math" panose="02040503050406030204" pitchFamily="18" charset="0"/>
                            </a:rPr>
                          </m:ctrlPr>
                        </m:dPr>
                        <m:e>
                          <m:sSub>
                            <m:sSubPr>
                              <m:ctrlPr>
                                <a:rPr lang="fr-FR" sz="2000" b="1" i="1">
                                  <a:solidFill>
                                    <a:srgbClr val="FF0000"/>
                                  </a:solidFill>
                                  <a:latin typeface="Cambria Math" panose="02040503050406030204" pitchFamily="18" charset="0"/>
                                </a:rPr>
                              </m:ctrlPr>
                            </m:sSubPr>
                            <m:e>
                              <m:r>
                                <a:rPr lang="fr-FR" sz="2000" b="1" i="1">
                                  <a:solidFill>
                                    <a:srgbClr val="FF0000"/>
                                  </a:solidFill>
                                  <a:latin typeface="Cambria Math" panose="02040503050406030204" pitchFamily="18" charset="0"/>
                                </a:rPr>
                                <m:t>𝑺</m:t>
                              </m:r>
                            </m:e>
                            <m:sub>
                              <m:r>
                                <a:rPr lang="fr-FR" sz="2000" b="1" i="1">
                                  <a:solidFill>
                                    <a:srgbClr val="FF0000"/>
                                  </a:solidFill>
                                  <a:latin typeface="Cambria Math" panose="02040503050406030204" pitchFamily="18" charset="0"/>
                                </a:rPr>
                                <m:t>𝒕</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𝟏</m:t>
                              </m:r>
                            </m:sub>
                          </m:sSub>
                        </m:e>
                      </m:d>
                      <m:sSub>
                        <m:sSubPr>
                          <m:ctrlPr>
                            <a:rPr lang="fr-FR" sz="2000" b="1" i="1">
                              <a:solidFill>
                                <a:srgbClr val="FF0000"/>
                              </a:solidFill>
                              <a:latin typeface="Cambria Math" panose="02040503050406030204" pitchFamily="18" charset="0"/>
                            </a:rPr>
                          </m:ctrlPr>
                        </m:sSubPr>
                        <m:e>
                          <m:r>
                            <a:rPr lang="fr-FR" sz="2000" b="1" i="1">
                              <a:solidFill>
                                <a:srgbClr val="FF0000"/>
                              </a:solidFill>
                              <a:latin typeface="Cambria Math" panose="02040503050406030204" pitchFamily="18" charset="0"/>
                            </a:rPr>
                            <m:t>𝑺</m:t>
                          </m:r>
                        </m:e>
                        <m:sub>
                          <m:r>
                            <a:rPr lang="fr-FR" sz="2000" b="1" i="1">
                              <a:solidFill>
                                <a:srgbClr val="FF0000"/>
                              </a:solidFill>
                              <a:latin typeface="Cambria Math" panose="02040503050406030204" pitchFamily="18" charset="0"/>
                            </a:rPr>
                            <m:t>𝒕</m:t>
                          </m:r>
                        </m:sub>
                      </m:sSub>
                      <m:r>
                        <a:rPr lang="fr-FR" sz="2000" b="1" i="1">
                          <a:solidFill>
                            <a:srgbClr val="FF0000"/>
                          </a:solidFill>
                          <a:latin typeface="Cambria Math" panose="02040503050406030204" pitchFamily="18" charset="0"/>
                        </a:rPr>
                        <m:t>) </m:t>
                      </m:r>
                    </m:oMath>
                  </m:oMathPara>
                </a14:m>
                <a:endParaRPr lang="fr-FR" sz="2000" b="1" dirty="0">
                  <a:solidFill>
                    <a:srgbClr val="FF0000"/>
                  </a:solidFill>
                </a:endParaRPr>
              </a:p>
              <a:p>
                <a:endParaRPr lang="fr-FR" sz="2000" dirty="0"/>
              </a:p>
            </p:txBody>
          </p:sp>
        </mc:Choice>
        <mc:Fallback xmlns="">
          <p:sp>
            <p:nvSpPr>
              <p:cNvPr id="46" name="ZoneTexte 45"/>
              <p:cNvSpPr txBox="1">
                <a:spLocks noRot="1" noChangeAspect="1" noMove="1" noResize="1" noEditPoints="1" noAdjustHandles="1" noChangeArrowheads="1" noChangeShapeType="1" noTextEdit="1"/>
              </p:cNvSpPr>
              <p:nvPr/>
            </p:nvSpPr>
            <p:spPr>
              <a:xfrm>
                <a:off x="6286058" y="5544679"/>
                <a:ext cx="5451685" cy="615553"/>
              </a:xfrm>
              <a:prstGeom prst="rect">
                <a:avLst/>
              </a:prstGeom>
              <a:blipFill>
                <a:blip r:embed="rId8"/>
                <a:stretch>
                  <a:fillRect t="-198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7" name="ZoneTexte 46"/>
              <p:cNvSpPr txBox="1"/>
              <p:nvPr/>
            </p:nvSpPr>
            <p:spPr>
              <a:xfrm>
                <a:off x="7408390" y="6104512"/>
                <a:ext cx="3210944" cy="400110"/>
              </a:xfrm>
              <a:prstGeom prst="rect">
                <a:avLst/>
              </a:prstGeom>
              <a:noFill/>
            </p:spPr>
            <p:txBody>
              <a:bodyPr wrap="none" rtlCol="0">
                <a:spAutoFit/>
              </a:bodyPr>
              <a:lstStyle/>
              <a:p>
                <a:r>
                  <a:rPr lang="fr-FR" sz="2000" b="1" dirty="0">
                    <a:solidFill>
                      <a:srgbClr val="FF0000"/>
                    </a:solidFill>
                  </a:rPr>
                  <a:t>Pas de mémoire (</a:t>
                </a:r>
                <a14:m>
                  <m:oMath xmlns:m="http://schemas.openxmlformats.org/officeDocument/2006/math">
                    <m:r>
                      <a:rPr lang="fr-FR" sz="2000" b="1" i="1" smtClean="0">
                        <a:solidFill>
                          <a:srgbClr val="FF0000"/>
                        </a:solidFill>
                        <a:latin typeface="Cambria Math" panose="02040503050406030204" pitchFamily="18" charset="0"/>
                        <a:ea typeface="Cambria Math" panose="02040503050406030204" pitchFamily="18" charset="0"/>
                      </a:rPr>
                      <m:t>~</m:t>
                    </m:r>
                  </m:oMath>
                </a14:m>
                <a:r>
                  <a:rPr lang="fr-FR" sz="2000" b="1" dirty="0">
                    <a:solidFill>
                      <a:srgbClr val="FF0000"/>
                    </a:solidFill>
                  </a:rPr>
                  <a:t> flexible)</a:t>
                </a:r>
              </a:p>
            </p:txBody>
          </p:sp>
        </mc:Choice>
        <mc:Fallback xmlns="">
          <p:sp>
            <p:nvSpPr>
              <p:cNvPr id="47" name="ZoneTexte 46"/>
              <p:cNvSpPr txBox="1">
                <a:spLocks noRot="1" noChangeAspect="1" noMove="1" noResize="1" noEditPoints="1" noAdjustHandles="1" noChangeArrowheads="1" noChangeShapeType="1" noTextEdit="1"/>
              </p:cNvSpPr>
              <p:nvPr/>
            </p:nvSpPr>
            <p:spPr>
              <a:xfrm>
                <a:off x="7408390" y="6104512"/>
                <a:ext cx="3210944" cy="400110"/>
              </a:xfrm>
              <a:prstGeom prst="rect">
                <a:avLst/>
              </a:prstGeom>
              <a:blipFill>
                <a:blip r:embed="rId9"/>
                <a:stretch>
                  <a:fillRect l="-1898" t="-7576" r="-1518" b="-25758"/>
                </a:stretch>
              </a:blipFill>
            </p:spPr>
            <p:txBody>
              <a:bodyPr/>
              <a:lstStyle/>
              <a:p>
                <a:r>
                  <a:rPr lang="fr-FR">
                    <a:noFill/>
                  </a:rPr>
                  <a:t> </a:t>
                </a:r>
              </a:p>
            </p:txBody>
          </p:sp>
        </mc:Fallback>
      </mc:AlternateContent>
      <p:sp>
        <p:nvSpPr>
          <p:cNvPr id="48" name="Accolade fermante 47"/>
          <p:cNvSpPr/>
          <p:nvPr/>
        </p:nvSpPr>
        <p:spPr>
          <a:xfrm>
            <a:off x="8889272" y="2743201"/>
            <a:ext cx="149403" cy="106644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9" name="ZoneTexte 48"/>
              <p:cNvSpPr txBox="1"/>
              <p:nvPr/>
            </p:nvSpPr>
            <p:spPr>
              <a:xfrm>
                <a:off x="9351073" y="3091756"/>
                <a:ext cx="1573892" cy="400110"/>
              </a:xfrm>
              <a:prstGeom prst="rect">
                <a:avLst/>
              </a:prstGeom>
              <a:noFill/>
            </p:spPr>
            <p:txBody>
              <a:bodyPr wrap="none" rtlCol="0">
                <a:spAutoFit/>
              </a:bodyPr>
              <a:lstStyle/>
              <a:p>
                <a:r>
                  <a:rPr lang="fr-FR" sz="2000" b="1" dirty="0">
                    <a:solidFill>
                      <a:srgbClr val="FF0000"/>
                    </a:solidFill>
                  </a:rPr>
                  <a:t>Etat à </a:t>
                </a:r>
                <a14:m>
                  <m:oMath xmlns:m="http://schemas.openxmlformats.org/officeDocument/2006/math">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oMath>
                </a14:m>
                <a:r>
                  <a:rPr lang="fr-FR" sz="2000" b="1" dirty="0">
                    <a:solidFill>
                      <a:srgbClr val="FF0000"/>
                    </a:solidFill>
                  </a:rPr>
                  <a:t> ?</a:t>
                </a:r>
              </a:p>
            </p:txBody>
          </p:sp>
        </mc:Choice>
        <mc:Fallback xmlns="">
          <p:sp>
            <p:nvSpPr>
              <p:cNvPr id="49" name="ZoneTexte 48"/>
              <p:cNvSpPr txBox="1">
                <a:spLocks noRot="1" noChangeAspect="1" noMove="1" noResize="1" noEditPoints="1" noAdjustHandles="1" noChangeArrowheads="1" noChangeShapeType="1" noTextEdit="1"/>
              </p:cNvSpPr>
              <p:nvPr/>
            </p:nvSpPr>
            <p:spPr>
              <a:xfrm>
                <a:off x="9351073" y="3091756"/>
                <a:ext cx="1573892" cy="400110"/>
              </a:xfrm>
              <a:prstGeom prst="rect">
                <a:avLst/>
              </a:prstGeom>
              <a:blipFill>
                <a:blip r:embed="rId10"/>
                <a:stretch>
                  <a:fillRect l="-4264" t="-7576" r="-1550"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1" name="ZoneTexte 50"/>
              <p:cNvSpPr txBox="1"/>
              <p:nvPr/>
            </p:nvSpPr>
            <p:spPr>
              <a:xfrm>
                <a:off x="2026755" y="4959594"/>
                <a:ext cx="6400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𝑆</m:t>
                          </m:r>
                        </m:e>
                        <m:sub>
                          <m:r>
                            <a:rPr lang="fr-FR" sz="2400" b="0" i="1" smtClean="0">
                              <a:latin typeface="Cambria Math" panose="02040503050406030204" pitchFamily="18" charset="0"/>
                            </a:rPr>
                            <m:t>𝑡</m:t>
                          </m:r>
                          <m:r>
                            <a:rPr lang="fr-FR" sz="2400" b="0" i="1" smtClean="0">
                              <a:latin typeface="Cambria Math" panose="02040503050406030204" pitchFamily="18" charset="0"/>
                            </a:rPr>
                            <m:t>=0</m:t>
                          </m:r>
                        </m:sub>
                      </m:sSub>
                    </m:oMath>
                  </m:oMathPara>
                </a14:m>
                <a:endParaRPr lang="fr-FR" sz="2400" dirty="0"/>
              </a:p>
            </p:txBody>
          </p:sp>
        </mc:Choice>
        <mc:Fallback xmlns="">
          <p:sp>
            <p:nvSpPr>
              <p:cNvPr id="51" name="ZoneTexte 50"/>
              <p:cNvSpPr txBox="1">
                <a:spLocks noRot="1" noChangeAspect="1" noMove="1" noResize="1" noEditPoints="1" noAdjustHandles="1" noChangeArrowheads="1" noChangeShapeType="1" noTextEdit="1"/>
              </p:cNvSpPr>
              <p:nvPr/>
            </p:nvSpPr>
            <p:spPr>
              <a:xfrm>
                <a:off x="2026755" y="4959594"/>
                <a:ext cx="640047" cy="369332"/>
              </a:xfrm>
              <a:prstGeom prst="rect">
                <a:avLst/>
              </a:prstGeom>
              <a:blipFill>
                <a:blip r:embed="rId11"/>
                <a:stretch>
                  <a:fillRect l="-9524" r="-2857"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2" name="ZoneTexte 51"/>
              <p:cNvSpPr txBox="1"/>
              <p:nvPr/>
            </p:nvSpPr>
            <p:spPr>
              <a:xfrm>
                <a:off x="3477988" y="4928952"/>
                <a:ext cx="6400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𝑆</m:t>
                          </m:r>
                        </m:e>
                        <m:sub>
                          <m:r>
                            <a:rPr lang="fr-FR" sz="2400" b="0" i="1" smtClean="0">
                              <a:latin typeface="Cambria Math" panose="02040503050406030204" pitchFamily="18" charset="0"/>
                            </a:rPr>
                            <m:t>𝑡</m:t>
                          </m:r>
                          <m:r>
                            <a:rPr lang="fr-FR" sz="2400" b="0" i="1" smtClean="0">
                              <a:latin typeface="Cambria Math" panose="02040503050406030204" pitchFamily="18" charset="0"/>
                            </a:rPr>
                            <m:t>=1</m:t>
                          </m:r>
                        </m:sub>
                      </m:sSub>
                    </m:oMath>
                  </m:oMathPara>
                </a14:m>
                <a:endParaRPr lang="fr-FR" sz="2400" dirty="0"/>
              </a:p>
            </p:txBody>
          </p:sp>
        </mc:Choice>
        <mc:Fallback xmlns="">
          <p:sp>
            <p:nvSpPr>
              <p:cNvPr id="52" name="ZoneTexte 51"/>
              <p:cNvSpPr txBox="1">
                <a:spLocks noRot="1" noChangeAspect="1" noMove="1" noResize="1" noEditPoints="1" noAdjustHandles="1" noChangeArrowheads="1" noChangeShapeType="1" noTextEdit="1"/>
              </p:cNvSpPr>
              <p:nvPr/>
            </p:nvSpPr>
            <p:spPr>
              <a:xfrm>
                <a:off x="3477988" y="4928952"/>
                <a:ext cx="640047" cy="369332"/>
              </a:xfrm>
              <a:prstGeom prst="rect">
                <a:avLst/>
              </a:prstGeom>
              <a:blipFill>
                <a:blip r:embed="rId12"/>
                <a:stretch>
                  <a:fillRect l="-10476" r="-2857"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3" name="ZoneTexte 52"/>
              <p:cNvSpPr txBox="1"/>
              <p:nvPr/>
            </p:nvSpPr>
            <p:spPr>
              <a:xfrm>
                <a:off x="4905273" y="4948407"/>
                <a:ext cx="6400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𝑆</m:t>
                          </m:r>
                        </m:e>
                        <m:sub>
                          <m:r>
                            <a:rPr lang="fr-FR" sz="2400" b="0" i="1" smtClean="0">
                              <a:latin typeface="Cambria Math" panose="02040503050406030204" pitchFamily="18" charset="0"/>
                            </a:rPr>
                            <m:t>𝑡</m:t>
                          </m:r>
                          <m:r>
                            <a:rPr lang="fr-FR" sz="2400" b="0" i="1" smtClean="0">
                              <a:latin typeface="Cambria Math" panose="02040503050406030204" pitchFamily="18" charset="0"/>
                            </a:rPr>
                            <m:t>=2</m:t>
                          </m:r>
                        </m:sub>
                      </m:sSub>
                    </m:oMath>
                  </m:oMathPara>
                </a14:m>
                <a:endParaRPr lang="fr-FR" sz="2400" dirty="0"/>
              </a:p>
            </p:txBody>
          </p:sp>
        </mc:Choice>
        <mc:Fallback xmlns="">
          <p:sp>
            <p:nvSpPr>
              <p:cNvPr id="53" name="ZoneTexte 52"/>
              <p:cNvSpPr txBox="1">
                <a:spLocks noRot="1" noChangeAspect="1" noMove="1" noResize="1" noEditPoints="1" noAdjustHandles="1" noChangeArrowheads="1" noChangeShapeType="1" noTextEdit="1"/>
              </p:cNvSpPr>
              <p:nvPr/>
            </p:nvSpPr>
            <p:spPr>
              <a:xfrm>
                <a:off x="4905273" y="4948407"/>
                <a:ext cx="640047" cy="369332"/>
              </a:xfrm>
              <a:prstGeom prst="rect">
                <a:avLst/>
              </a:prstGeom>
              <a:blipFill>
                <a:blip r:embed="rId13"/>
                <a:stretch>
                  <a:fillRect l="-10476" r="-2857"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4" name="ZoneTexte 53"/>
              <p:cNvSpPr txBox="1"/>
              <p:nvPr/>
            </p:nvSpPr>
            <p:spPr>
              <a:xfrm>
                <a:off x="8578992" y="4953989"/>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𝑆</m:t>
                          </m:r>
                        </m:e>
                        <m:sub>
                          <m:r>
                            <a:rPr lang="fr-FR" sz="2400" b="0" i="1" smtClean="0">
                              <a:latin typeface="Cambria Math" panose="02040503050406030204" pitchFamily="18" charset="0"/>
                            </a:rPr>
                            <m:t>𝑡</m:t>
                          </m:r>
                        </m:sub>
                      </m:sSub>
                    </m:oMath>
                  </m:oMathPara>
                </a14:m>
                <a:endParaRPr lang="fr-FR" sz="2400" dirty="0"/>
              </a:p>
            </p:txBody>
          </p:sp>
        </mc:Choice>
        <mc:Fallback xmlns="">
          <p:sp>
            <p:nvSpPr>
              <p:cNvPr id="54" name="ZoneTexte 53"/>
              <p:cNvSpPr txBox="1">
                <a:spLocks noRot="1" noChangeAspect="1" noMove="1" noResize="1" noEditPoints="1" noAdjustHandles="1" noChangeArrowheads="1" noChangeShapeType="1" noTextEdit="1"/>
              </p:cNvSpPr>
              <p:nvPr/>
            </p:nvSpPr>
            <p:spPr>
              <a:xfrm>
                <a:off x="8578992" y="4953989"/>
                <a:ext cx="346697" cy="369332"/>
              </a:xfrm>
              <a:prstGeom prst="rect">
                <a:avLst/>
              </a:prstGeom>
              <a:blipFill>
                <a:blip r:embed="rId14"/>
                <a:stretch>
                  <a:fillRect l="-17544" r="-3509"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p:cNvSpPr txBox="1"/>
              <p:nvPr/>
            </p:nvSpPr>
            <p:spPr>
              <a:xfrm>
                <a:off x="10043496" y="4953989"/>
                <a:ext cx="6400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b="0" i="1" smtClean="0">
                              <a:latin typeface="Cambria Math" panose="02040503050406030204" pitchFamily="18" charset="0"/>
                            </a:rPr>
                            <m:t>𝑆</m:t>
                          </m:r>
                        </m:e>
                        <m:sub>
                          <m:r>
                            <a:rPr lang="fr-FR" sz="2400" b="0" i="1" smtClean="0">
                              <a:latin typeface="Cambria Math" panose="02040503050406030204" pitchFamily="18" charset="0"/>
                            </a:rPr>
                            <m:t>𝑡</m:t>
                          </m:r>
                          <m:r>
                            <a:rPr lang="fr-FR" sz="2400" b="0" i="1" smtClean="0">
                              <a:latin typeface="Cambria Math" panose="02040503050406030204" pitchFamily="18" charset="0"/>
                            </a:rPr>
                            <m:t>+1</m:t>
                          </m:r>
                        </m:sub>
                      </m:sSub>
                    </m:oMath>
                  </m:oMathPara>
                </a14:m>
                <a:endParaRPr lang="fr-FR" sz="2400" dirty="0"/>
              </a:p>
            </p:txBody>
          </p:sp>
        </mc:Choice>
        <mc:Fallback xmlns="">
          <p:sp>
            <p:nvSpPr>
              <p:cNvPr id="55" name="ZoneTexte 54"/>
              <p:cNvSpPr txBox="1">
                <a:spLocks noRot="1" noChangeAspect="1" noMove="1" noResize="1" noEditPoints="1" noAdjustHandles="1" noChangeArrowheads="1" noChangeShapeType="1" noTextEdit="1"/>
              </p:cNvSpPr>
              <p:nvPr/>
            </p:nvSpPr>
            <p:spPr>
              <a:xfrm>
                <a:off x="10043496" y="4953989"/>
                <a:ext cx="640047" cy="369332"/>
              </a:xfrm>
              <a:prstGeom prst="rect">
                <a:avLst/>
              </a:prstGeom>
              <a:blipFill>
                <a:blip r:embed="rId15"/>
                <a:stretch>
                  <a:fillRect l="-10476" r="-2857" b="-16667"/>
                </a:stretch>
              </a:blipFill>
            </p:spPr>
            <p:txBody>
              <a:bodyPr/>
              <a:lstStyle/>
              <a:p>
                <a:r>
                  <a:rPr lang="fr-FR">
                    <a:noFill/>
                  </a:rPr>
                  <a:t> </a:t>
                </a:r>
              </a:p>
            </p:txBody>
          </p:sp>
        </mc:Fallback>
      </mc:AlternateContent>
      <p:sp>
        <p:nvSpPr>
          <p:cNvPr id="27" name="Titre 1">
            <a:extLst>
              <a:ext uri="{FF2B5EF4-FFF2-40B4-BE49-F238E27FC236}">
                <a16:creationId xmlns:a16="http://schemas.microsoft.com/office/drawing/2014/main" xmlns="" id="{F12A20FA-4A00-48B8-A6B0-88B7EA90062C}"/>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Tree>
    <p:extLst>
      <p:ext uri="{BB962C8B-B14F-4D97-AF65-F5344CB8AC3E}">
        <p14:creationId xmlns:p14="http://schemas.microsoft.com/office/powerpoint/2010/main" val="3385353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58</a:t>
            </a:fld>
            <a:endParaRPr lang="fr-FR"/>
          </a:p>
        </p:txBody>
      </p:sp>
      <p:sp>
        <p:nvSpPr>
          <p:cNvPr id="7" name="ZoneTexte 6"/>
          <p:cNvSpPr txBox="1"/>
          <p:nvPr/>
        </p:nvSpPr>
        <p:spPr>
          <a:xfrm>
            <a:off x="2545919" y="5077202"/>
            <a:ext cx="7252883" cy="1323439"/>
          </a:xfrm>
          <a:prstGeom prst="rect">
            <a:avLst/>
          </a:prstGeom>
          <a:noFill/>
        </p:spPr>
        <p:txBody>
          <a:bodyPr wrap="none" rtlCol="0">
            <a:spAutoFit/>
          </a:bodyPr>
          <a:lstStyle/>
          <a:p>
            <a:r>
              <a:rPr lang="fr-FR" sz="2000" dirty="0">
                <a:sym typeface="Wingdings" panose="05000000000000000000" pitchFamily="2" charset="2"/>
              </a:rPr>
              <a:t> Les états sont inconnus (séquence X)</a:t>
            </a:r>
          </a:p>
          <a:p>
            <a:pPr marL="342900" indent="-342900">
              <a:buFont typeface="Wingdings" panose="05000000000000000000" pitchFamily="2" charset="2"/>
              <a:buChar char="à"/>
            </a:pPr>
            <a:r>
              <a:rPr lang="fr-FR" sz="2000" dirty="0">
                <a:sym typeface="Wingdings" panose="05000000000000000000" pitchFamily="2" charset="2"/>
              </a:rPr>
              <a:t>Accès à une séquence d’observations Y (ensemble discret et fini)</a:t>
            </a:r>
          </a:p>
          <a:p>
            <a:pPr marL="342900" indent="-342900">
              <a:buFont typeface="Wingdings" panose="05000000000000000000" pitchFamily="2" charset="2"/>
              <a:buChar char="à"/>
            </a:pPr>
            <a:endParaRPr lang="fr-FR" sz="2000" dirty="0">
              <a:sym typeface="Wingdings" panose="05000000000000000000" pitchFamily="2" charset="2"/>
            </a:endParaRPr>
          </a:p>
          <a:p>
            <a:r>
              <a:rPr lang="fr-FR" sz="2000" dirty="0">
                <a:solidFill>
                  <a:srgbClr val="FF0000"/>
                </a:solidFill>
                <a:sym typeface="Wingdings" panose="05000000000000000000" pitchFamily="2" charset="2"/>
              </a:rPr>
              <a:t> </a:t>
            </a:r>
            <a:r>
              <a:rPr lang="fr-FR" sz="2000" b="1" dirty="0">
                <a:solidFill>
                  <a:srgbClr val="FF0000"/>
                </a:solidFill>
                <a:sym typeface="Wingdings" panose="05000000000000000000" pitchFamily="2" charset="2"/>
              </a:rPr>
              <a:t>Processus non déterministe</a:t>
            </a:r>
          </a:p>
        </p:txBody>
      </p:sp>
      <p:sp>
        <p:nvSpPr>
          <p:cNvPr id="13" name="Titre 1"/>
          <p:cNvSpPr txBox="1">
            <a:spLocks/>
          </p:cNvSpPr>
          <p:nvPr/>
        </p:nvSpPr>
        <p:spPr>
          <a:xfrm>
            <a:off x="1646148" y="970640"/>
            <a:ext cx="5211852" cy="63401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Les modèles de Markov caché (HMM)</a:t>
            </a:r>
          </a:p>
        </p:txBody>
      </p:sp>
      <p:sp>
        <p:nvSpPr>
          <p:cNvPr id="16" name="Ellipse 15"/>
          <p:cNvSpPr/>
          <p:nvPr/>
        </p:nvSpPr>
        <p:spPr>
          <a:xfrm>
            <a:off x="9111427" y="2232433"/>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7" name="Ellipse 16"/>
          <p:cNvSpPr/>
          <p:nvPr/>
        </p:nvSpPr>
        <p:spPr>
          <a:xfrm>
            <a:off x="10532987" y="2228687"/>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8" name="Ellipse 17"/>
          <p:cNvSpPr/>
          <p:nvPr/>
        </p:nvSpPr>
        <p:spPr>
          <a:xfrm>
            <a:off x="2545919"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9" name="Ellipse 18"/>
          <p:cNvSpPr/>
          <p:nvPr/>
        </p:nvSpPr>
        <p:spPr>
          <a:xfrm>
            <a:off x="3973204"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20" name="Ellipse 19"/>
          <p:cNvSpPr/>
          <p:nvPr/>
        </p:nvSpPr>
        <p:spPr>
          <a:xfrm>
            <a:off x="5400489" y="2232433"/>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cxnSp>
        <p:nvCxnSpPr>
          <p:cNvPr id="21" name="Connecteur droit 20"/>
          <p:cNvCxnSpPr>
            <a:cxnSpLocks/>
            <a:stCxn id="20" idx="6"/>
            <a:endCxn id="16" idx="2"/>
          </p:cNvCxnSpPr>
          <p:nvPr/>
        </p:nvCxnSpPr>
        <p:spPr>
          <a:xfrm>
            <a:off x="6282991" y="2647102"/>
            <a:ext cx="282843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cxnSpLocks/>
            <a:stCxn id="19" idx="6"/>
            <a:endCxn id="20" idx="2"/>
          </p:cNvCxnSpPr>
          <p:nvPr/>
        </p:nvCxnSpPr>
        <p:spPr>
          <a:xfrm>
            <a:off x="4855706" y="2643356"/>
            <a:ext cx="544783"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cxnSpLocks/>
            <a:stCxn id="18" idx="6"/>
            <a:endCxn id="19" idx="2"/>
          </p:cNvCxnSpPr>
          <p:nvPr/>
        </p:nvCxnSpPr>
        <p:spPr>
          <a:xfrm>
            <a:off x="3428421" y="2643356"/>
            <a:ext cx="544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cxnSpLocks/>
            <a:stCxn id="16" idx="6"/>
            <a:endCxn id="17" idx="2"/>
          </p:cNvCxnSpPr>
          <p:nvPr/>
        </p:nvCxnSpPr>
        <p:spPr>
          <a:xfrm flipV="1">
            <a:off x="9993929" y="2643356"/>
            <a:ext cx="539058"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2759543" y="4157766"/>
            <a:ext cx="379912" cy="307777"/>
          </a:xfrm>
          <a:prstGeom prst="rect">
            <a:avLst/>
          </a:prstGeom>
          <a:noFill/>
        </p:spPr>
        <p:txBody>
          <a:bodyPr wrap="none" lIns="0" tIns="0" rIns="0" bIns="0" rtlCol="0">
            <a:spAutoFit/>
          </a:bodyPr>
          <a:lstStyle/>
          <a:p>
            <a:r>
              <a:rPr lang="fr-FR" sz="2000" dirty="0"/>
              <a:t>t=0</a:t>
            </a:r>
          </a:p>
        </p:txBody>
      </p:sp>
      <mc:AlternateContent xmlns:mc="http://schemas.openxmlformats.org/markup-compatibility/2006" xmlns:a14="http://schemas.microsoft.com/office/drawing/2010/main">
        <mc:Choice Requires="a14">
          <p:sp>
            <p:nvSpPr>
              <p:cNvPr id="30" name="Ellipse 29"/>
              <p:cNvSpPr/>
              <p:nvPr/>
            </p:nvSpPr>
            <p:spPr>
              <a:xfrm>
                <a:off x="2680547"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0" name="Ellipse 29"/>
              <p:cNvSpPr>
                <a:spLocks noRot="1" noChangeAspect="1" noMove="1" noResize="1" noEditPoints="1" noAdjustHandles="1" noChangeArrowheads="1" noChangeShapeType="1" noTextEdit="1"/>
              </p:cNvSpPr>
              <p:nvPr/>
            </p:nvSpPr>
            <p:spPr>
              <a:xfrm>
                <a:off x="2680547" y="3520620"/>
                <a:ext cx="617685" cy="593664"/>
              </a:xfrm>
              <a:prstGeom prst="ellipse">
                <a:avLst/>
              </a:prstGeom>
              <a:blipFill>
                <a:blip r:embed="rId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Ellipse 30"/>
              <p:cNvSpPr/>
              <p:nvPr/>
            </p:nvSpPr>
            <p:spPr>
              <a:xfrm>
                <a:off x="4107832"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𝟏</m:t>
                          </m:r>
                        </m:sub>
                      </m:sSub>
                    </m:oMath>
                  </m:oMathPara>
                </a14:m>
                <a:endParaRPr lang="fr-FR" sz="2800" b="1" dirty="0">
                  <a:solidFill>
                    <a:schemeClr val="bg1"/>
                  </a:solidFill>
                </a:endParaRPr>
              </a:p>
            </p:txBody>
          </p:sp>
        </mc:Choice>
        <mc:Fallback xmlns="">
          <p:sp>
            <p:nvSpPr>
              <p:cNvPr id="31" name="Ellipse 30"/>
              <p:cNvSpPr>
                <a:spLocks noRot="1" noChangeAspect="1" noMove="1" noResize="1" noEditPoints="1" noAdjustHandles="1" noChangeArrowheads="1" noChangeShapeType="1" noTextEdit="1"/>
              </p:cNvSpPr>
              <p:nvPr/>
            </p:nvSpPr>
            <p:spPr>
              <a:xfrm>
                <a:off x="4107832" y="3492847"/>
                <a:ext cx="617685" cy="593664"/>
              </a:xfrm>
              <a:prstGeom prst="ellipse">
                <a:avLst/>
              </a:prstGeom>
              <a:blipFill>
                <a:blip r:embed="rId3"/>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Ellipse 31"/>
              <p:cNvSpPr/>
              <p:nvPr/>
            </p:nvSpPr>
            <p:spPr>
              <a:xfrm>
                <a:off x="553511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𝟑</m:t>
                          </m:r>
                        </m:sub>
                      </m:sSub>
                    </m:oMath>
                  </m:oMathPara>
                </a14:m>
                <a:endParaRPr lang="fr-FR" sz="2800" b="1" dirty="0">
                  <a:solidFill>
                    <a:schemeClr val="bg1"/>
                  </a:solidFill>
                </a:endParaRPr>
              </a:p>
            </p:txBody>
          </p:sp>
        </mc:Choice>
        <mc:Fallback xmlns="">
          <p:sp>
            <p:nvSpPr>
              <p:cNvPr id="32" name="Ellipse 31"/>
              <p:cNvSpPr>
                <a:spLocks noRot="1" noChangeAspect="1" noMove="1" noResize="1" noEditPoints="1" noAdjustHandles="1" noChangeArrowheads="1" noChangeShapeType="1" noTextEdit="1"/>
              </p:cNvSpPr>
              <p:nvPr/>
            </p:nvSpPr>
            <p:spPr>
              <a:xfrm>
                <a:off x="5535117" y="3492847"/>
                <a:ext cx="617685" cy="593664"/>
              </a:xfrm>
              <a:prstGeom prst="ellipse">
                <a:avLst/>
              </a:prstGeom>
              <a:blipFill>
                <a:blip r:embed="rId4"/>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Ellipse 32"/>
              <p:cNvSpPr/>
              <p:nvPr/>
            </p:nvSpPr>
            <p:spPr>
              <a:xfrm>
                <a:off x="925723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33" name="Ellipse 32"/>
              <p:cNvSpPr>
                <a:spLocks noRot="1" noChangeAspect="1" noMove="1" noResize="1" noEditPoints="1" noAdjustHandles="1" noChangeArrowheads="1" noChangeShapeType="1" noTextEdit="1"/>
              </p:cNvSpPr>
              <p:nvPr/>
            </p:nvSpPr>
            <p:spPr>
              <a:xfrm>
                <a:off x="9257237" y="3492847"/>
                <a:ext cx="617685" cy="593664"/>
              </a:xfrm>
              <a:prstGeom prst="ellipse">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Ellipse 33"/>
              <p:cNvSpPr/>
              <p:nvPr/>
            </p:nvSpPr>
            <p:spPr>
              <a:xfrm>
                <a:off x="10665395"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4" name="Ellipse 33"/>
              <p:cNvSpPr>
                <a:spLocks noRot="1" noChangeAspect="1" noMove="1" noResize="1" noEditPoints="1" noAdjustHandles="1" noChangeArrowheads="1" noChangeShapeType="1" noTextEdit="1"/>
              </p:cNvSpPr>
              <p:nvPr/>
            </p:nvSpPr>
            <p:spPr>
              <a:xfrm>
                <a:off x="10665395" y="3520620"/>
                <a:ext cx="617685" cy="593664"/>
              </a:xfrm>
              <a:prstGeom prst="ellipse">
                <a:avLst/>
              </a:prstGeom>
              <a:blipFill>
                <a:blip r:embed="rId6"/>
                <a:stretch>
                  <a:fillRect/>
                </a:stretch>
              </a:blipFill>
              <a:ln>
                <a:noFill/>
              </a:ln>
            </p:spPr>
            <p:txBody>
              <a:bodyPr/>
              <a:lstStyle/>
              <a:p>
                <a:r>
                  <a:rPr lang="fr-FR">
                    <a:noFill/>
                  </a:rPr>
                  <a:t> </a:t>
                </a:r>
              </a:p>
            </p:txBody>
          </p:sp>
        </mc:Fallback>
      </mc:AlternateContent>
      <p:cxnSp>
        <p:nvCxnSpPr>
          <p:cNvPr id="3" name="Connecteur droit avec flèche 2"/>
          <p:cNvCxnSpPr>
            <a:stCxn id="18" idx="4"/>
            <a:endCxn id="30" idx="0"/>
          </p:cNvCxnSpPr>
          <p:nvPr/>
        </p:nvCxnSpPr>
        <p:spPr>
          <a:xfrm>
            <a:off x="2987170" y="3058025"/>
            <a:ext cx="222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cxnSpLocks/>
            <a:stCxn id="19" idx="4"/>
            <a:endCxn id="31" idx="0"/>
          </p:cNvCxnSpPr>
          <p:nvPr/>
        </p:nvCxnSpPr>
        <p:spPr>
          <a:xfrm>
            <a:off x="4414455" y="3058025"/>
            <a:ext cx="2220" cy="4348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cxnSpLocks/>
            <a:stCxn id="20" idx="4"/>
            <a:endCxn id="32" idx="0"/>
          </p:cNvCxnSpPr>
          <p:nvPr/>
        </p:nvCxnSpPr>
        <p:spPr>
          <a:xfrm>
            <a:off x="5841740" y="3061771"/>
            <a:ext cx="2220"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cxnSpLocks/>
            <a:stCxn id="16" idx="4"/>
            <a:endCxn id="33" idx="0"/>
          </p:cNvCxnSpPr>
          <p:nvPr/>
        </p:nvCxnSpPr>
        <p:spPr>
          <a:xfrm>
            <a:off x="9552678" y="3061771"/>
            <a:ext cx="13402"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cxnSpLocks/>
            <a:stCxn id="17" idx="4"/>
            <a:endCxn id="34" idx="0"/>
          </p:cNvCxnSpPr>
          <p:nvPr/>
        </p:nvCxnSpPr>
        <p:spPr>
          <a:xfrm>
            <a:off x="10974238" y="3058025"/>
            <a:ext cx="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1746878" y="2540198"/>
            <a:ext cx="332142" cy="369332"/>
          </a:xfrm>
          <a:prstGeom prst="rect">
            <a:avLst/>
          </a:prstGeom>
          <a:noFill/>
        </p:spPr>
        <p:txBody>
          <a:bodyPr wrap="none" rtlCol="0">
            <a:spAutoFit/>
          </a:bodyPr>
          <a:lstStyle/>
          <a:p>
            <a:r>
              <a:rPr lang="fr-FR" b="1" dirty="0">
                <a:solidFill>
                  <a:schemeClr val="accent1"/>
                </a:solidFill>
              </a:rPr>
              <a:t>X</a:t>
            </a:r>
          </a:p>
        </p:txBody>
      </p:sp>
      <p:sp>
        <p:nvSpPr>
          <p:cNvPr id="56" name="ZoneTexte 55"/>
          <p:cNvSpPr txBox="1"/>
          <p:nvPr/>
        </p:nvSpPr>
        <p:spPr>
          <a:xfrm>
            <a:off x="1731847" y="3632786"/>
            <a:ext cx="330540" cy="369332"/>
          </a:xfrm>
          <a:prstGeom prst="rect">
            <a:avLst/>
          </a:prstGeom>
          <a:noFill/>
        </p:spPr>
        <p:txBody>
          <a:bodyPr wrap="none" rtlCol="0">
            <a:spAutoFit/>
          </a:bodyPr>
          <a:lstStyle/>
          <a:p>
            <a:r>
              <a:rPr lang="fr-FR" b="1" dirty="0">
                <a:solidFill>
                  <a:srgbClr val="FF0000"/>
                </a:solidFill>
              </a:rPr>
              <a:t>Y</a:t>
            </a:r>
          </a:p>
        </p:txBody>
      </p:sp>
      <p:sp>
        <p:nvSpPr>
          <p:cNvPr id="57" name="ZoneTexte 56"/>
          <p:cNvSpPr txBox="1"/>
          <p:nvPr/>
        </p:nvSpPr>
        <p:spPr>
          <a:xfrm>
            <a:off x="4224499" y="4139481"/>
            <a:ext cx="379912" cy="307777"/>
          </a:xfrm>
          <a:prstGeom prst="rect">
            <a:avLst/>
          </a:prstGeom>
          <a:noFill/>
        </p:spPr>
        <p:txBody>
          <a:bodyPr wrap="none" lIns="0" tIns="0" rIns="0" bIns="0" rtlCol="0">
            <a:spAutoFit/>
          </a:bodyPr>
          <a:lstStyle/>
          <a:p>
            <a:r>
              <a:rPr lang="fr-FR" sz="2000" dirty="0"/>
              <a:t>t=1</a:t>
            </a:r>
          </a:p>
        </p:txBody>
      </p:sp>
      <p:sp>
        <p:nvSpPr>
          <p:cNvPr id="58" name="ZoneTexte 57"/>
          <p:cNvSpPr txBox="1"/>
          <p:nvPr/>
        </p:nvSpPr>
        <p:spPr>
          <a:xfrm>
            <a:off x="5689455" y="4153926"/>
            <a:ext cx="379912" cy="307777"/>
          </a:xfrm>
          <a:prstGeom prst="rect">
            <a:avLst/>
          </a:prstGeom>
          <a:noFill/>
        </p:spPr>
        <p:txBody>
          <a:bodyPr wrap="none" lIns="0" tIns="0" rIns="0" bIns="0" rtlCol="0">
            <a:spAutoFit/>
          </a:bodyPr>
          <a:lstStyle/>
          <a:p>
            <a:r>
              <a:rPr lang="fr-FR" sz="2000" dirty="0"/>
              <a:t>t=2</a:t>
            </a:r>
          </a:p>
        </p:txBody>
      </p:sp>
      <p:sp>
        <p:nvSpPr>
          <p:cNvPr id="59" name="ZoneTexte 58"/>
          <p:cNvSpPr txBox="1"/>
          <p:nvPr/>
        </p:nvSpPr>
        <p:spPr>
          <a:xfrm>
            <a:off x="9552678" y="4139480"/>
            <a:ext cx="76944" cy="307777"/>
          </a:xfrm>
          <a:prstGeom prst="rect">
            <a:avLst/>
          </a:prstGeom>
          <a:noFill/>
        </p:spPr>
        <p:txBody>
          <a:bodyPr wrap="none" lIns="0" tIns="0" rIns="0" bIns="0" rtlCol="0">
            <a:spAutoFit/>
          </a:bodyPr>
          <a:lstStyle/>
          <a:p>
            <a:r>
              <a:rPr lang="fr-FR" sz="2000" dirty="0"/>
              <a:t>t</a:t>
            </a:r>
          </a:p>
        </p:txBody>
      </p:sp>
      <p:sp>
        <p:nvSpPr>
          <p:cNvPr id="60" name="ZoneTexte 59"/>
          <p:cNvSpPr txBox="1"/>
          <p:nvPr/>
        </p:nvSpPr>
        <p:spPr>
          <a:xfrm>
            <a:off x="10784281" y="4153926"/>
            <a:ext cx="379912" cy="307777"/>
          </a:xfrm>
          <a:prstGeom prst="rect">
            <a:avLst/>
          </a:prstGeom>
          <a:noFill/>
        </p:spPr>
        <p:txBody>
          <a:bodyPr wrap="none" lIns="0" tIns="0" rIns="0" bIns="0" rtlCol="0">
            <a:spAutoFit/>
          </a:bodyPr>
          <a:lstStyle/>
          <a:p>
            <a:r>
              <a:rPr lang="fr-FR" sz="2000" dirty="0"/>
              <a:t>t+1</a:t>
            </a:r>
          </a:p>
        </p:txBody>
      </p:sp>
      <p:sp>
        <p:nvSpPr>
          <p:cNvPr id="35" name="Titre 1">
            <a:extLst>
              <a:ext uri="{FF2B5EF4-FFF2-40B4-BE49-F238E27FC236}">
                <a16:creationId xmlns:a16="http://schemas.microsoft.com/office/drawing/2014/main" xmlns="" id="{6138B04F-D00B-443E-A9AC-94C850D9AC3B}"/>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Tree>
    <p:extLst>
      <p:ext uri="{BB962C8B-B14F-4D97-AF65-F5344CB8AC3E}">
        <p14:creationId xmlns:p14="http://schemas.microsoft.com/office/powerpoint/2010/main" val="1825291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59</a:t>
            </a:fld>
            <a:endParaRPr lang="fr-FR"/>
          </a:p>
        </p:txBody>
      </p:sp>
      <p:sp>
        <p:nvSpPr>
          <p:cNvPr id="13" name="Titre 1"/>
          <p:cNvSpPr txBox="1">
            <a:spLocks/>
          </p:cNvSpPr>
          <p:nvPr/>
        </p:nvSpPr>
        <p:spPr>
          <a:xfrm>
            <a:off x="1646148" y="970640"/>
            <a:ext cx="5211852" cy="63401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Les modèles de Markov caché (HMM)</a:t>
            </a:r>
          </a:p>
        </p:txBody>
      </p:sp>
      <p:sp>
        <p:nvSpPr>
          <p:cNvPr id="16" name="Ellipse 15"/>
          <p:cNvSpPr/>
          <p:nvPr/>
        </p:nvSpPr>
        <p:spPr>
          <a:xfrm>
            <a:off x="9111427" y="2232433"/>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7" name="Ellipse 16"/>
          <p:cNvSpPr/>
          <p:nvPr/>
        </p:nvSpPr>
        <p:spPr>
          <a:xfrm>
            <a:off x="10532987" y="2228687"/>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8" name="Ellipse 17"/>
          <p:cNvSpPr/>
          <p:nvPr/>
        </p:nvSpPr>
        <p:spPr>
          <a:xfrm>
            <a:off x="2545919"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9" name="Ellipse 18"/>
          <p:cNvSpPr/>
          <p:nvPr/>
        </p:nvSpPr>
        <p:spPr>
          <a:xfrm>
            <a:off x="3973204"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20" name="Ellipse 19"/>
          <p:cNvSpPr/>
          <p:nvPr/>
        </p:nvSpPr>
        <p:spPr>
          <a:xfrm>
            <a:off x="5400489" y="2232433"/>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cxnSp>
        <p:nvCxnSpPr>
          <p:cNvPr id="21" name="Connecteur droit 20"/>
          <p:cNvCxnSpPr>
            <a:cxnSpLocks/>
            <a:stCxn id="20" idx="6"/>
            <a:endCxn id="16" idx="2"/>
          </p:cNvCxnSpPr>
          <p:nvPr/>
        </p:nvCxnSpPr>
        <p:spPr>
          <a:xfrm>
            <a:off x="6282991" y="2647102"/>
            <a:ext cx="282843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cxnSpLocks/>
            <a:stCxn id="19" idx="6"/>
            <a:endCxn id="20" idx="2"/>
          </p:cNvCxnSpPr>
          <p:nvPr/>
        </p:nvCxnSpPr>
        <p:spPr>
          <a:xfrm>
            <a:off x="4855706" y="2643356"/>
            <a:ext cx="544783"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cxnSpLocks/>
            <a:stCxn id="18" idx="6"/>
            <a:endCxn id="19" idx="2"/>
          </p:cNvCxnSpPr>
          <p:nvPr/>
        </p:nvCxnSpPr>
        <p:spPr>
          <a:xfrm>
            <a:off x="3428421" y="2643356"/>
            <a:ext cx="544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cxnSpLocks/>
            <a:stCxn id="16" idx="6"/>
            <a:endCxn id="17" idx="2"/>
          </p:cNvCxnSpPr>
          <p:nvPr/>
        </p:nvCxnSpPr>
        <p:spPr>
          <a:xfrm flipV="1">
            <a:off x="9993929" y="2643356"/>
            <a:ext cx="539058"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2759543" y="4157766"/>
            <a:ext cx="379912" cy="307777"/>
          </a:xfrm>
          <a:prstGeom prst="rect">
            <a:avLst/>
          </a:prstGeom>
          <a:noFill/>
        </p:spPr>
        <p:txBody>
          <a:bodyPr wrap="none" lIns="0" tIns="0" rIns="0" bIns="0" rtlCol="0">
            <a:spAutoFit/>
          </a:bodyPr>
          <a:lstStyle/>
          <a:p>
            <a:r>
              <a:rPr lang="fr-FR" sz="2000" dirty="0"/>
              <a:t>t=0</a:t>
            </a:r>
          </a:p>
        </p:txBody>
      </p:sp>
      <mc:AlternateContent xmlns:mc="http://schemas.openxmlformats.org/markup-compatibility/2006" xmlns:a14="http://schemas.microsoft.com/office/drawing/2010/main">
        <mc:Choice Requires="a14">
          <p:sp>
            <p:nvSpPr>
              <p:cNvPr id="30" name="Ellipse 29"/>
              <p:cNvSpPr/>
              <p:nvPr/>
            </p:nvSpPr>
            <p:spPr>
              <a:xfrm>
                <a:off x="2680547"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0" name="Ellipse 29"/>
              <p:cNvSpPr>
                <a:spLocks noRot="1" noChangeAspect="1" noMove="1" noResize="1" noEditPoints="1" noAdjustHandles="1" noChangeArrowheads="1" noChangeShapeType="1" noTextEdit="1"/>
              </p:cNvSpPr>
              <p:nvPr/>
            </p:nvSpPr>
            <p:spPr>
              <a:xfrm>
                <a:off x="2680547" y="3520620"/>
                <a:ext cx="617685" cy="593664"/>
              </a:xfrm>
              <a:prstGeom prst="ellipse">
                <a:avLst/>
              </a:prstGeom>
              <a:blipFill>
                <a:blip r:embed="rId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Ellipse 30"/>
              <p:cNvSpPr/>
              <p:nvPr/>
            </p:nvSpPr>
            <p:spPr>
              <a:xfrm>
                <a:off x="4107832"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𝟏</m:t>
                          </m:r>
                        </m:sub>
                      </m:sSub>
                    </m:oMath>
                  </m:oMathPara>
                </a14:m>
                <a:endParaRPr lang="fr-FR" sz="2800" b="1" dirty="0">
                  <a:solidFill>
                    <a:schemeClr val="bg1"/>
                  </a:solidFill>
                </a:endParaRPr>
              </a:p>
            </p:txBody>
          </p:sp>
        </mc:Choice>
        <mc:Fallback xmlns="">
          <p:sp>
            <p:nvSpPr>
              <p:cNvPr id="31" name="Ellipse 30"/>
              <p:cNvSpPr>
                <a:spLocks noRot="1" noChangeAspect="1" noMove="1" noResize="1" noEditPoints="1" noAdjustHandles="1" noChangeArrowheads="1" noChangeShapeType="1" noTextEdit="1"/>
              </p:cNvSpPr>
              <p:nvPr/>
            </p:nvSpPr>
            <p:spPr>
              <a:xfrm>
                <a:off x="4107832" y="3492847"/>
                <a:ext cx="617685" cy="593664"/>
              </a:xfrm>
              <a:prstGeom prst="ellipse">
                <a:avLst/>
              </a:prstGeom>
              <a:blipFill>
                <a:blip r:embed="rId3"/>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Ellipse 31"/>
              <p:cNvSpPr/>
              <p:nvPr/>
            </p:nvSpPr>
            <p:spPr>
              <a:xfrm>
                <a:off x="553511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𝟑</m:t>
                          </m:r>
                        </m:sub>
                      </m:sSub>
                    </m:oMath>
                  </m:oMathPara>
                </a14:m>
                <a:endParaRPr lang="fr-FR" sz="2800" b="1" dirty="0">
                  <a:solidFill>
                    <a:schemeClr val="bg1"/>
                  </a:solidFill>
                </a:endParaRPr>
              </a:p>
            </p:txBody>
          </p:sp>
        </mc:Choice>
        <mc:Fallback xmlns="">
          <p:sp>
            <p:nvSpPr>
              <p:cNvPr id="32" name="Ellipse 31"/>
              <p:cNvSpPr>
                <a:spLocks noRot="1" noChangeAspect="1" noMove="1" noResize="1" noEditPoints="1" noAdjustHandles="1" noChangeArrowheads="1" noChangeShapeType="1" noTextEdit="1"/>
              </p:cNvSpPr>
              <p:nvPr/>
            </p:nvSpPr>
            <p:spPr>
              <a:xfrm>
                <a:off x="5535117" y="3492847"/>
                <a:ext cx="617685" cy="593664"/>
              </a:xfrm>
              <a:prstGeom prst="ellipse">
                <a:avLst/>
              </a:prstGeom>
              <a:blipFill>
                <a:blip r:embed="rId4"/>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Ellipse 32"/>
              <p:cNvSpPr/>
              <p:nvPr/>
            </p:nvSpPr>
            <p:spPr>
              <a:xfrm>
                <a:off x="925723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33" name="Ellipse 32"/>
              <p:cNvSpPr>
                <a:spLocks noRot="1" noChangeAspect="1" noMove="1" noResize="1" noEditPoints="1" noAdjustHandles="1" noChangeArrowheads="1" noChangeShapeType="1" noTextEdit="1"/>
              </p:cNvSpPr>
              <p:nvPr/>
            </p:nvSpPr>
            <p:spPr>
              <a:xfrm>
                <a:off x="9257237" y="3492847"/>
                <a:ext cx="617685" cy="593664"/>
              </a:xfrm>
              <a:prstGeom prst="ellipse">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Ellipse 33"/>
              <p:cNvSpPr/>
              <p:nvPr/>
            </p:nvSpPr>
            <p:spPr>
              <a:xfrm>
                <a:off x="10665395"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4" name="Ellipse 33"/>
              <p:cNvSpPr>
                <a:spLocks noRot="1" noChangeAspect="1" noMove="1" noResize="1" noEditPoints="1" noAdjustHandles="1" noChangeArrowheads="1" noChangeShapeType="1" noTextEdit="1"/>
              </p:cNvSpPr>
              <p:nvPr/>
            </p:nvSpPr>
            <p:spPr>
              <a:xfrm>
                <a:off x="10665395" y="3520620"/>
                <a:ext cx="617685" cy="593664"/>
              </a:xfrm>
              <a:prstGeom prst="ellipse">
                <a:avLst/>
              </a:prstGeom>
              <a:blipFill>
                <a:blip r:embed="rId6"/>
                <a:stretch>
                  <a:fillRect/>
                </a:stretch>
              </a:blipFill>
              <a:ln>
                <a:noFill/>
              </a:ln>
            </p:spPr>
            <p:txBody>
              <a:bodyPr/>
              <a:lstStyle/>
              <a:p>
                <a:r>
                  <a:rPr lang="fr-FR">
                    <a:noFill/>
                  </a:rPr>
                  <a:t> </a:t>
                </a:r>
              </a:p>
            </p:txBody>
          </p:sp>
        </mc:Fallback>
      </mc:AlternateContent>
      <p:cxnSp>
        <p:nvCxnSpPr>
          <p:cNvPr id="3" name="Connecteur droit avec flèche 2"/>
          <p:cNvCxnSpPr>
            <a:stCxn id="18" idx="4"/>
            <a:endCxn id="30" idx="0"/>
          </p:cNvCxnSpPr>
          <p:nvPr/>
        </p:nvCxnSpPr>
        <p:spPr>
          <a:xfrm>
            <a:off x="2987170" y="3058025"/>
            <a:ext cx="222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cxnSpLocks/>
            <a:stCxn id="19" idx="4"/>
            <a:endCxn id="31" idx="0"/>
          </p:cNvCxnSpPr>
          <p:nvPr/>
        </p:nvCxnSpPr>
        <p:spPr>
          <a:xfrm>
            <a:off x="4414455" y="3058025"/>
            <a:ext cx="2220" cy="4348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cxnSpLocks/>
            <a:stCxn id="20" idx="4"/>
            <a:endCxn id="32" idx="0"/>
          </p:cNvCxnSpPr>
          <p:nvPr/>
        </p:nvCxnSpPr>
        <p:spPr>
          <a:xfrm>
            <a:off x="5841740" y="3061771"/>
            <a:ext cx="2220"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cxnSpLocks/>
            <a:stCxn id="16" idx="4"/>
            <a:endCxn id="33" idx="0"/>
          </p:cNvCxnSpPr>
          <p:nvPr/>
        </p:nvCxnSpPr>
        <p:spPr>
          <a:xfrm>
            <a:off x="9552678" y="3061771"/>
            <a:ext cx="13402"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cxnSpLocks/>
            <a:stCxn id="17" idx="4"/>
            <a:endCxn id="34" idx="0"/>
          </p:cNvCxnSpPr>
          <p:nvPr/>
        </p:nvCxnSpPr>
        <p:spPr>
          <a:xfrm>
            <a:off x="10974238" y="3058025"/>
            <a:ext cx="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1746878" y="2540198"/>
            <a:ext cx="332142" cy="369332"/>
          </a:xfrm>
          <a:prstGeom prst="rect">
            <a:avLst/>
          </a:prstGeom>
          <a:noFill/>
        </p:spPr>
        <p:txBody>
          <a:bodyPr wrap="none" rtlCol="0">
            <a:spAutoFit/>
          </a:bodyPr>
          <a:lstStyle/>
          <a:p>
            <a:r>
              <a:rPr lang="fr-FR" b="1" dirty="0">
                <a:solidFill>
                  <a:schemeClr val="accent1"/>
                </a:solidFill>
              </a:rPr>
              <a:t>X</a:t>
            </a:r>
          </a:p>
        </p:txBody>
      </p:sp>
      <p:sp>
        <p:nvSpPr>
          <p:cNvPr id="56" name="ZoneTexte 55"/>
          <p:cNvSpPr txBox="1"/>
          <p:nvPr/>
        </p:nvSpPr>
        <p:spPr>
          <a:xfrm>
            <a:off x="1731847" y="3632786"/>
            <a:ext cx="330540" cy="369332"/>
          </a:xfrm>
          <a:prstGeom prst="rect">
            <a:avLst/>
          </a:prstGeom>
          <a:noFill/>
        </p:spPr>
        <p:txBody>
          <a:bodyPr wrap="none" rtlCol="0">
            <a:spAutoFit/>
          </a:bodyPr>
          <a:lstStyle/>
          <a:p>
            <a:r>
              <a:rPr lang="fr-FR" b="1" dirty="0">
                <a:solidFill>
                  <a:srgbClr val="FF0000"/>
                </a:solidFill>
              </a:rPr>
              <a:t>Y</a:t>
            </a:r>
          </a:p>
        </p:txBody>
      </p:sp>
      <p:sp>
        <p:nvSpPr>
          <p:cNvPr id="57" name="ZoneTexte 56"/>
          <p:cNvSpPr txBox="1"/>
          <p:nvPr/>
        </p:nvSpPr>
        <p:spPr>
          <a:xfrm>
            <a:off x="4224499" y="4139481"/>
            <a:ext cx="379912" cy="307777"/>
          </a:xfrm>
          <a:prstGeom prst="rect">
            <a:avLst/>
          </a:prstGeom>
          <a:noFill/>
        </p:spPr>
        <p:txBody>
          <a:bodyPr wrap="none" lIns="0" tIns="0" rIns="0" bIns="0" rtlCol="0">
            <a:spAutoFit/>
          </a:bodyPr>
          <a:lstStyle/>
          <a:p>
            <a:r>
              <a:rPr lang="fr-FR" sz="2000" dirty="0"/>
              <a:t>t=1</a:t>
            </a:r>
          </a:p>
        </p:txBody>
      </p:sp>
      <p:sp>
        <p:nvSpPr>
          <p:cNvPr id="58" name="ZoneTexte 57"/>
          <p:cNvSpPr txBox="1"/>
          <p:nvPr/>
        </p:nvSpPr>
        <p:spPr>
          <a:xfrm>
            <a:off x="5689455" y="4153926"/>
            <a:ext cx="379912" cy="307777"/>
          </a:xfrm>
          <a:prstGeom prst="rect">
            <a:avLst/>
          </a:prstGeom>
          <a:noFill/>
        </p:spPr>
        <p:txBody>
          <a:bodyPr wrap="none" lIns="0" tIns="0" rIns="0" bIns="0" rtlCol="0">
            <a:spAutoFit/>
          </a:bodyPr>
          <a:lstStyle/>
          <a:p>
            <a:r>
              <a:rPr lang="fr-FR" sz="2000" dirty="0"/>
              <a:t>t=2</a:t>
            </a:r>
          </a:p>
        </p:txBody>
      </p:sp>
      <p:sp>
        <p:nvSpPr>
          <p:cNvPr id="59" name="ZoneTexte 58"/>
          <p:cNvSpPr txBox="1"/>
          <p:nvPr/>
        </p:nvSpPr>
        <p:spPr>
          <a:xfrm>
            <a:off x="9552678" y="4139480"/>
            <a:ext cx="76944" cy="307777"/>
          </a:xfrm>
          <a:prstGeom prst="rect">
            <a:avLst/>
          </a:prstGeom>
          <a:noFill/>
        </p:spPr>
        <p:txBody>
          <a:bodyPr wrap="none" lIns="0" tIns="0" rIns="0" bIns="0" rtlCol="0">
            <a:spAutoFit/>
          </a:bodyPr>
          <a:lstStyle/>
          <a:p>
            <a:r>
              <a:rPr lang="fr-FR" sz="2000" dirty="0"/>
              <a:t>t</a:t>
            </a:r>
          </a:p>
        </p:txBody>
      </p:sp>
      <p:sp>
        <p:nvSpPr>
          <p:cNvPr id="60" name="ZoneTexte 59"/>
          <p:cNvSpPr txBox="1"/>
          <p:nvPr/>
        </p:nvSpPr>
        <p:spPr>
          <a:xfrm>
            <a:off x="10784281" y="4153926"/>
            <a:ext cx="379912" cy="307777"/>
          </a:xfrm>
          <a:prstGeom prst="rect">
            <a:avLst/>
          </a:prstGeom>
          <a:noFill/>
        </p:spPr>
        <p:txBody>
          <a:bodyPr wrap="none" lIns="0" tIns="0" rIns="0" bIns="0" rtlCol="0">
            <a:spAutoFit/>
          </a:bodyPr>
          <a:lstStyle/>
          <a:p>
            <a:r>
              <a:rPr lang="fr-FR" sz="2000" dirty="0"/>
              <a:t>t+1</a:t>
            </a:r>
          </a:p>
        </p:txBody>
      </p:sp>
      <p:sp>
        <p:nvSpPr>
          <p:cNvPr id="35" name="Titre 1">
            <a:extLst>
              <a:ext uri="{FF2B5EF4-FFF2-40B4-BE49-F238E27FC236}">
                <a16:creationId xmlns:a16="http://schemas.microsoft.com/office/drawing/2014/main" xmlns="" id="{6138B04F-D00B-443E-A9AC-94C850D9AC3B}"/>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36" name="ZoneTexte 35">
            <a:extLst>
              <a:ext uri="{FF2B5EF4-FFF2-40B4-BE49-F238E27FC236}">
                <a16:creationId xmlns:a16="http://schemas.microsoft.com/office/drawing/2014/main" xmlns="" id="{40937D51-4CC2-4FB8-A0C8-A75BC94D10B1}"/>
              </a:ext>
            </a:extLst>
          </p:cNvPr>
          <p:cNvSpPr txBox="1"/>
          <p:nvPr/>
        </p:nvSpPr>
        <p:spPr>
          <a:xfrm>
            <a:off x="2280886" y="4851845"/>
            <a:ext cx="1410964" cy="400110"/>
          </a:xfrm>
          <a:prstGeom prst="rect">
            <a:avLst/>
          </a:prstGeom>
          <a:noFill/>
        </p:spPr>
        <p:txBody>
          <a:bodyPr wrap="none" rtlCol="0">
            <a:spAutoFit/>
          </a:bodyPr>
          <a:lstStyle/>
          <a:p>
            <a:r>
              <a:rPr lang="fr-FR" sz="2000" b="1" dirty="0">
                <a:sym typeface="Wingdings" panose="05000000000000000000" pitchFamily="2" charset="2"/>
              </a:rPr>
              <a:t>Propriétés:</a:t>
            </a:r>
            <a:endParaRPr lang="fr-FR" sz="2000" b="1" dirty="0">
              <a:solidFill>
                <a:srgbClr val="FFC000"/>
              </a:solidFill>
              <a:sym typeface="Wingdings" panose="05000000000000000000" pitchFamily="2" charset="2"/>
            </a:endParaRPr>
          </a:p>
        </p:txBody>
      </p:sp>
      <p:sp>
        <p:nvSpPr>
          <p:cNvPr id="38" name="ZoneTexte 37">
            <a:extLst>
              <a:ext uri="{FF2B5EF4-FFF2-40B4-BE49-F238E27FC236}">
                <a16:creationId xmlns:a16="http://schemas.microsoft.com/office/drawing/2014/main" xmlns="" id="{A0A2D79C-7BA7-4B56-86BD-698D14984C66}"/>
              </a:ext>
            </a:extLst>
          </p:cNvPr>
          <p:cNvSpPr txBox="1"/>
          <p:nvPr/>
        </p:nvSpPr>
        <p:spPr>
          <a:xfrm>
            <a:off x="4224499" y="4851845"/>
            <a:ext cx="7505581" cy="1323439"/>
          </a:xfrm>
          <a:prstGeom prst="rect">
            <a:avLst/>
          </a:prstGeom>
          <a:noFill/>
        </p:spPr>
        <p:txBody>
          <a:bodyPr wrap="none" rtlCol="0">
            <a:spAutoFit/>
          </a:bodyPr>
          <a:lstStyle/>
          <a:p>
            <a:pPr marL="285750" indent="-285750">
              <a:buFont typeface="Arial" panose="020B0604020202020204" pitchFamily="34" charset="0"/>
              <a:buChar char="•"/>
            </a:pPr>
            <a:r>
              <a:rPr lang="fr-FR" sz="2000" dirty="0"/>
              <a:t>Indépendance vis-à-vis de l’historique</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sz="2000" dirty="0"/>
              <a:t>Indépendance d’une observation vis-à-vis des autres observations</a:t>
            </a:r>
          </a:p>
        </p:txBody>
      </p:sp>
      <mc:AlternateContent xmlns:mc="http://schemas.openxmlformats.org/markup-compatibility/2006" xmlns:a14="http://schemas.microsoft.com/office/drawing/2010/main">
        <mc:Choice Requires="a14">
          <p:sp>
            <p:nvSpPr>
              <p:cNvPr id="39" name="ZoneTexte 38">
                <a:extLst>
                  <a:ext uri="{FF2B5EF4-FFF2-40B4-BE49-F238E27FC236}">
                    <a16:creationId xmlns:a16="http://schemas.microsoft.com/office/drawing/2014/main" xmlns="" id="{A929A5B5-FADE-484F-9AA9-ACA7303F705F}"/>
                  </a:ext>
                </a:extLst>
              </p:cNvPr>
              <p:cNvSpPr txBox="1"/>
              <p:nvPr/>
            </p:nvSpPr>
            <p:spPr>
              <a:xfrm>
                <a:off x="5604502" y="5358202"/>
                <a:ext cx="5010026"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𝑷</m:t>
                      </m:r>
                      <m:d>
                        <m:dPr>
                          <m:endChr m:val="|"/>
                          <m:ctrlPr>
                            <a:rPr lang="fr-FR" sz="2000" b="1" i="1" smtClean="0">
                              <a:solidFill>
                                <a:srgbClr val="FF0000"/>
                              </a:solidFill>
                              <a:latin typeface="Cambria Math" panose="02040503050406030204" pitchFamily="18" charset="0"/>
                            </a:rPr>
                          </m:ctrlPr>
                        </m:dPr>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e>
                      </m:d>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𝟎</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𝟐</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sub>
                      </m:sSub>
                      <m:r>
                        <a:rPr lang="fr-FR" sz="2000" b="1" i="1" smtClean="0">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𝑷</m:t>
                      </m:r>
                      <m:d>
                        <m:dPr>
                          <m:endChr m:val="|"/>
                          <m:ctrlPr>
                            <a:rPr lang="fr-FR" sz="2000" b="1" i="1">
                              <a:solidFill>
                                <a:srgbClr val="FF0000"/>
                              </a:solidFill>
                              <a:latin typeface="Cambria Math" panose="02040503050406030204" pitchFamily="18" charset="0"/>
                            </a:rPr>
                          </m:ctrlPr>
                        </m:dPr>
                        <m:e>
                          <m:sSub>
                            <m:sSubPr>
                              <m:ctrlPr>
                                <a:rPr lang="fr-FR" sz="2000" b="1" i="1">
                                  <a:solidFill>
                                    <a:srgbClr val="FF0000"/>
                                  </a:solidFill>
                                  <a:latin typeface="Cambria Math" panose="02040503050406030204" pitchFamily="18" charset="0"/>
                                </a:rPr>
                              </m:ctrlPr>
                            </m:sSubPr>
                            <m:e>
                              <m:r>
                                <a:rPr lang="fr-FR" sz="2000" b="1" i="1">
                                  <a:solidFill>
                                    <a:srgbClr val="FF0000"/>
                                  </a:solidFill>
                                  <a:latin typeface="Cambria Math" panose="02040503050406030204" pitchFamily="18" charset="0"/>
                                </a:rPr>
                                <m:t>𝑺</m:t>
                              </m:r>
                            </m:e>
                            <m:sub>
                              <m:r>
                                <a:rPr lang="fr-FR" sz="2000" b="1" i="1">
                                  <a:solidFill>
                                    <a:srgbClr val="FF0000"/>
                                  </a:solidFill>
                                  <a:latin typeface="Cambria Math" panose="02040503050406030204" pitchFamily="18" charset="0"/>
                                </a:rPr>
                                <m:t>𝒕</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𝟏</m:t>
                              </m:r>
                            </m:sub>
                          </m:sSub>
                        </m:e>
                      </m:d>
                      <m:sSub>
                        <m:sSubPr>
                          <m:ctrlPr>
                            <a:rPr lang="fr-FR" sz="2000" b="1" i="1">
                              <a:solidFill>
                                <a:srgbClr val="FF0000"/>
                              </a:solidFill>
                              <a:latin typeface="Cambria Math" panose="02040503050406030204" pitchFamily="18" charset="0"/>
                            </a:rPr>
                          </m:ctrlPr>
                        </m:sSubPr>
                        <m:e>
                          <m:r>
                            <a:rPr lang="fr-FR" sz="2000" b="1" i="1">
                              <a:solidFill>
                                <a:srgbClr val="FF0000"/>
                              </a:solidFill>
                              <a:latin typeface="Cambria Math" panose="02040503050406030204" pitchFamily="18" charset="0"/>
                            </a:rPr>
                            <m:t>𝑺</m:t>
                          </m:r>
                        </m:e>
                        <m:sub>
                          <m:r>
                            <a:rPr lang="fr-FR" sz="2000" b="1" i="1">
                              <a:solidFill>
                                <a:srgbClr val="FF0000"/>
                              </a:solidFill>
                              <a:latin typeface="Cambria Math" panose="02040503050406030204" pitchFamily="18" charset="0"/>
                            </a:rPr>
                            <m:t>𝒕</m:t>
                          </m:r>
                        </m:sub>
                      </m:sSub>
                      <m:r>
                        <a:rPr lang="fr-FR" sz="2000" b="1" i="1">
                          <a:solidFill>
                            <a:srgbClr val="FF0000"/>
                          </a:solidFill>
                          <a:latin typeface="Cambria Math" panose="02040503050406030204" pitchFamily="18" charset="0"/>
                        </a:rPr>
                        <m:t>) </m:t>
                      </m:r>
                    </m:oMath>
                  </m:oMathPara>
                </a14:m>
                <a:endParaRPr lang="fr-FR" sz="2000" b="1" dirty="0">
                  <a:solidFill>
                    <a:srgbClr val="FF0000"/>
                  </a:solidFill>
                </a:endParaRPr>
              </a:p>
              <a:p>
                <a:endParaRPr lang="fr-FR" sz="2000" dirty="0"/>
              </a:p>
            </p:txBody>
          </p:sp>
        </mc:Choice>
        <mc:Fallback xmlns="">
          <p:sp>
            <p:nvSpPr>
              <p:cNvPr id="39" name="ZoneTexte 38">
                <a:extLst>
                  <a:ext uri="{FF2B5EF4-FFF2-40B4-BE49-F238E27FC236}">
                    <a16:creationId xmlns:a16="http://schemas.microsoft.com/office/drawing/2014/main" id="{A929A5B5-FADE-484F-9AA9-ACA7303F705F}"/>
                  </a:ext>
                </a:extLst>
              </p:cNvPr>
              <p:cNvSpPr txBox="1">
                <a:spLocks noRot="1" noChangeAspect="1" noMove="1" noResize="1" noEditPoints="1" noAdjustHandles="1" noChangeArrowheads="1" noChangeShapeType="1" noTextEdit="1"/>
              </p:cNvSpPr>
              <p:nvPr/>
            </p:nvSpPr>
            <p:spPr>
              <a:xfrm>
                <a:off x="5604502" y="5358202"/>
                <a:ext cx="5010026" cy="615553"/>
              </a:xfrm>
              <a:prstGeom prst="rect">
                <a:avLst/>
              </a:prstGeom>
              <a:blipFill>
                <a:blip r:embed="rId7"/>
                <a:stretch>
                  <a:fillRect t="-9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0" name="ZoneTexte 39">
                <a:extLst>
                  <a:ext uri="{FF2B5EF4-FFF2-40B4-BE49-F238E27FC236}">
                    <a16:creationId xmlns:a16="http://schemas.microsoft.com/office/drawing/2014/main" xmlns="" id="{0346995C-E463-4A37-870E-0457BE6AC213}"/>
                  </a:ext>
                </a:extLst>
              </p:cNvPr>
              <p:cNvSpPr txBox="1"/>
              <p:nvPr/>
            </p:nvSpPr>
            <p:spPr>
              <a:xfrm>
                <a:off x="5697886" y="6251777"/>
                <a:ext cx="5087226"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𝑷</m:t>
                      </m:r>
                      <m:d>
                        <m:dPr>
                          <m:endChr m:val="|"/>
                          <m:ctrlPr>
                            <a:rPr lang="fr-FR" sz="2000" b="1" i="1" smtClean="0">
                              <a:solidFill>
                                <a:srgbClr val="FF0000"/>
                              </a:solidFill>
                              <a:latin typeface="Cambria Math" panose="02040503050406030204" pitchFamily="18" charset="0"/>
                            </a:rPr>
                          </m:ctrlPr>
                        </m:dPr>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𝑶</m:t>
                              </m:r>
                            </m:e>
                            <m:sub>
                              <m:r>
                                <a:rPr lang="fr-FR" sz="2000" b="1" i="1" smtClean="0">
                                  <a:solidFill>
                                    <a:srgbClr val="FF0000"/>
                                  </a:solidFill>
                                  <a:latin typeface="Cambria Math" panose="02040503050406030204" pitchFamily="18" charset="0"/>
                                </a:rPr>
                                <m:t>𝒕</m:t>
                              </m:r>
                            </m:sub>
                          </m:sSub>
                        </m:e>
                      </m:d>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𝟎</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𝟎</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𝟎</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𝟎</m:t>
                          </m:r>
                        </m:e>
                        <m:sub>
                          <m:r>
                            <a:rPr lang="fr-FR" sz="2000" b="1" i="1" smtClean="0">
                              <a:solidFill>
                                <a:srgbClr val="FF0000"/>
                              </a:solidFill>
                              <a:latin typeface="Cambria Math" panose="02040503050406030204" pitchFamily="18" charset="0"/>
                            </a:rPr>
                            <m:t>𝒕</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𝟏</m:t>
                          </m:r>
                        </m:sub>
                      </m:sSub>
                      <m:r>
                        <a:rPr lang="fr-FR" sz="2000" b="1" i="1" smtClean="0">
                          <a:solidFill>
                            <a:srgbClr val="FF0000"/>
                          </a:solidFill>
                          <a:latin typeface="Cambria Math" panose="02040503050406030204" pitchFamily="18" charset="0"/>
                        </a:rPr>
                        <m:t>…, </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𝑺</m:t>
                          </m:r>
                        </m:e>
                        <m:sub>
                          <m:r>
                            <a:rPr lang="fr-FR" sz="2000" b="1" i="1" smtClean="0">
                              <a:solidFill>
                                <a:srgbClr val="FF0000"/>
                              </a:solidFill>
                              <a:latin typeface="Cambria Math" panose="02040503050406030204" pitchFamily="18" charset="0"/>
                            </a:rPr>
                            <m:t>𝒕</m:t>
                          </m:r>
                        </m:sub>
                      </m:sSub>
                      <m:r>
                        <a:rPr lang="fr-FR" sz="2000" b="1" i="1" smtClean="0">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𝑷</m:t>
                      </m:r>
                      <m:d>
                        <m:dPr>
                          <m:endChr m:val="|"/>
                          <m:ctrlPr>
                            <a:rPr lang="fr-FR" sz="2000" b="1" i="1">
                              <a:solidFill>
                                <a:srgbClr val="FF0000"/>
                              </a:solidFill>
                              <a:latin typeface="Cambria Math" panose="02040503050406030204" pitchFamily="18" charset="0"/>
                            </a:rPr>
                          </m:ctrlPr>
                        </m:dPr>
                        <m:e>
                          <m:sSub>
                            <m:sSubPr>
                              <m:ctrlPr>
                                <a:rPr lang="fr-FR" sz="2000" b="1" i="1">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𝑶</m:t>
                              </m:r>
                            </m:e>
                            <m:sub>
                              <m:r>
                                <a:rPr lang="fr-FR" sz="2000" b="1" i="1">
                                  <a:solidFill>
                                    <a:srgbClr val="FF0000"/>
                                  </a:solidFill>
                                  <a:latin typeface="Cambria Math" panose="02040503050406030204" pitchFamily="18" charset="0"/>
                                </a:rPr>
                                <m:t>𝒕</m:t>
                              </m:r>
                            </m:sub>
                          </m:sSub>
                        </m:e>
                      </m:d>
                      <m:sSub>
                        <m:sSubPr>
                          <m:ctrlPr>
                            <a:rPr lang="fr-FR" sz="2000" b="1" i="1">
                              <a:solidFill>
                                <a:srgbClr val="FF0000"/>
                              </a:solidFill>
                              <a:latin typeface="Cambria Math" panose="02040503050406030204" pitchFamily="18" charset="0"/>
                            </a:rPr>
                          </m:ctrlPr>
                        </m:sSubPr>
                        <m:e>
                          <m:r>
                            <a:rPr lang="fr-FR" sz="2000" b="1" i="1">
                              <a:solidFill>
                                <a:srgbClr val="FF0000"/>
                              </a:solidFill>
                              <a:latin typeface="Cambria Math" panose="02040503050406030204" pitchFamily="18" charset="0"/>
                            </a:rPr>
                            <m:t>𝑺</m:t>
                          </m:r>
                        </m:e>
                        <m:sub>
                          <m:r>
                            <a:rPr lang="fr-FR" sz="2000" b="1" i="1">
                              <a:solidFill>
                                <a:srgbClr val="FF0000"/>
                              </a:solidFill>
                              <a:latin typeface="Cambria Math" panose="02040503050406030204" pitchFamily="18" charset="0"/>
                            </a:rPr>
                            <m:t>𝒕</m:t>
                          </m:r>
                        </m:sub>
                      </m:sSub>
                      <m:r>
                        <a:rPr lang="fr-FR" sz="2000" b="1" i="1">
                          <a:solidFill>
                            <a:srgbClr val="FF0000"/>
                          </a:solidFill>
                          <a:latin typeface="Cambria Math" panose="02040503050406030204" pitchFamily="18" charset="0"/>
                        </a:rPr>
                        <m:t>) </m:t>
                      </m:r>
                    </m:oMath>
                  </m:oMathPara>
                </a14:m>
                <a:endParaRPr lang="fr-FR" sz="2000" b="1" dirty="0">
                  <a:solidFill>
                    <a:srgbClr val="FF0000"/>
                  </a:solidFill>
                </a:endParaRPr>
              </a:p>
              <a:p>
                <a:endParaRPr lang="fr-FR" sz="2000" dirty="0"/>
              </a:p>
            </p:txBody>
          </p:sp>
        </mc:Choice>
        <mc:Fallback xmlns="">
          <p:sp>
            <p:nvSpPr>
              <p:cNvPr id="40" name="ZoneTexte 39">
                <a:extLst>
                  <a:ext uri="{FF2B5EF4-FFF2-40B4-BE49-F238E27FC236}">
                    <a16:creationId xmlns:a16="http://schemas.microsoft.com/office/drawing/2014/main" id="{0346995C-E463-4A37-870E-0457BE6AC213}"/>
                  </a:ext>
                </a:extLst>
              </p:cNvPr>
              <p:cNvSpPr txBox="1">
                <a:spLocks noRot="1" noChangeAspect="1" noMove="1" noResize="1" noEditPoints="1" noAdjustHandles="1" noChangeArrowheads="1" noChangeShapeType="1" noTextEdit="1"/>
              </p:cNvSpPr>
              <p:nvPr/>
            </p:nvSpPr>
            <p:spPr>
              <a:xfrm>
                <a:off x="5697886" y="6251777"/>
                <a:ext cx="5087226" cy="615553"/>
              </a:xfrm>
              <a:prstGeom prst="rect">
                <a:avLst/>
              </a:prstGeom>
              <a:blipFill>
                <a:blip r:embed="rId8"/>
                <a:stretch>
                  <a:fillRect l="-120" t="-1980"/>
                </a:stretch>
              </a:blipFill>
            </p:spPr>
            <p:txBody>
              <a:bodyPr/>
              <a:lstStyle/>
              <a:p>
                <a:r>
                  <a:rPr lang="fr-FR">
                    <a:noFill/>
                  </a:rPr>
                  <a:t> </a:t>
                </a:r>
              </a:p>
            </p:txBody>
          </p:sp>
        </mc:Fallback>
      </mc:AlternateContent>
    </p:spTree>
    <p:extLst>
      <p:ext uri="{BB962C8B-B14F-4D97-AF65-F5344CB8AC3E}">
        <p14:creationId xmlns:p14="http://schemas.microsoft.com/office/powerpoint/2010/main" val="147604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10" y="0"/>
            <a:ext cx="10018713" cy="866163"/>
          </a:xfrm>
        </p:spPr>
        <p:txBody>
          <a:bodyPr>
            <a:normAutofit fontScale="90000"/>
          </a:bodyPr>
          <a:lstStyle/>
          <a:p>
            <a:r>
              <a:rPr lang="fr-FR" dirty="0"/>
              <a:t>État de l’art – Les réseaux de neurones convolutifs</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6</a:t>
            </a:fld>
            <a:endParaRPr lang="fr-FR" sz="2000" dirty="0"/>
          </a:p>
        </p:txBody>
      </p:sp>
      <p:sp>
        <p:nvSpPr>
          <p:cNvPr id="7" name="Espace réservé du contenu 6">
            <a:extLst>
              <a:ext uri="{FF2B5EF4-FFF2-40B4-BE49-F238E27FC236}">
                <a16:creationId xmlns:a16="http://schemas.microsoft.com/office/drawing/2014/main" xmlns="" id="{737966D3-8F53-48CC-B22C-D54B71991D24}"/>
              </a:ext>
            </a:extLst>
          </p:cNvPr>
          <p:cNvSpPr>
            <a:spLocks noGrp="1"/>
          </p:cNvSpPr>
          <p:nvPr>
            <p:ph idx="1"/>
          </p:nvPr>
        </p:nvSpPr>
        <p:spPr>
          <a:xfrm>
            <a:off x="1484310" y="1161182"/>
            <a:ext cx="10018713" cy="987530"/>
          </a:xfrm>
        </p:spPr>
        <p:txBody>
          <a:bodyPr/>
          <a:lstStyle/>
          <a:p>
            <a:r>
              <a:rPr lang="fr-FR" dirty="0"/>
              <a:t>Le CNN (Convolution Neural Network) [1] pour le traitement d’images</a:t>
            </a:r>
          </a:p>
        </p:txBody>
      </p:sp>
      <p:pic>
        <p:nvPicPr>
          <p:cNvPr id="10" name="Image 9">
            <a:extLst>
              <a:ext uri="{FF2B5EF4-FFF2-40B4-BE49-F238E27FC236}">
                <a16:creationId xmlns:a16="http://schemas.microsoft.com/office/drawing/2014/main" xmlns="" id="{5C5CA719-16DA-4579-9FCA-EE128268F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2492678"/>
            <a:ext cx="9893808" cy="2692538"/>
          </a:xfrm>
          <a:prstGeom prst="rect">
            <a:avLst/>
          </a:prstGeom>
        </p:spPr>
      </p:pic>
      <p:sp>
        <p:nvSpPr>
          <p:cNvPr id="9" name="ZoneTexte 8">
            <a:extLst>
              <a:ext uri="{FF2B5EF4-FFF2-40B4-BE49-F238E27FC236}">
                <a16:creationId xmlns:a16="http://schemas.microsoft.com/office/drawing/2014/main" xmlns="" id="{4A81C146-029A-41D0-909E-C3240B5FB29F}"/>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9523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60</a:t>
            </a:fld>
            <a:endParaRPr lang="fr-FR"/>
          </a:p>
        </p:txBody>
      </p:sp>
      <p:sp>
        <p:nvSpPr>
          <p:cNvPr id="13" name="Titre 1"/>
          <p:cNvSpPr txBox="1">
            <a:spLocks/>
          </p:cNvSpPr>
          <p:nvPr/>
        </p:nvSpPr>
        <p:spPr>
          <a:xfrm>
            <a:off x="1646148" y="970640"/>
            <a:ext cx="5211852" cy="63401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Les modèles de Markov caché (HMM)</a:t>
            </a:r>
          </a:p>
        </p:txBody>
      </p:sp>
      <p:sp>
        <p:nvSpPr>
          <p:cNvPr id="16" name="Ellipse 15"/>
          <p:cNvSpPr/>
          <p:nvPr/>
        </p:nvSpPr>
        <p:spPr>
          <a:xfrm>
            <a:off x="9111427" y="2232433"/>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7" name="Ellipse 16"/>
          <p:cNvSpPr/>
          <p:nvPr/>
        </p:nvSpPr>
        <p:spPr>
          <a:xfrm>
            <a:off x="10532987" y="2228687"/>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8" name="Ellipse 17"/>
          <p:cNvSpPr/>
          <p:nvPr/>
        </p:nvSpPr>
        <p:spPr>
          <a:xfrm>
            <a:off x="2545919"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9" name="Ellipse 18"/>
          <p:cNvSpPr/>
          <p:nvPr/>
        </p:nvSpPr>
        <p:spPr>
          <a:xfrm>
            <a:off x="3973204" y="222868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20" name="Ellipse 19"/>
          <p:cNvSpPr/>
          <p:nvPr/>
        </p:nvSpPr>
        <p:spPr>
          <a:xfrm>
            <a:off x="5400489" y="2232433"/>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cxnSp>
        <p:nvCxnSpPr>
          <p:cNvPr id="21" name="Connecteur droit 20"/>
          <p:cNvCxnSpPr>
            <a:cxnSpLocks/>
            <a:stCxn id="20" idx="6"/>
            <a:endCxn id="16" idx="2"/>
          </p:cNvCxnSpPr>
          <p:nvPr/>
        </p:nvCxnSpPr>
        <p:spPr>
          <a:xfrm>
            <a:off x="6282991" y="2647102"/>
            <a:ext cx="282843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cxnSpLocks/>
            <a:stCxn id="19" idx="6"/>
            <a:endCxn id="20" idx="2"/>
          </p:cNvCxnSpPr>
          <p:nvPr/>
        </p:nvCxnSpPr>
        <p:spPr>
          <a:xfrm>
            <a:off x="4855706" y="2643356"/>
            <a:ext cx="544783"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a:cxnSpLocks/>
            <a:stCxn id="18" idx="6"/>
            <a:endCxn id="19" idx="2"/>
          </p:cNvCxnSpPr>
          <p:nvPr/>
        </p:nvCxnSpPr>
        <p:spPr>
          <a:xfrm>
            <a:off x="3428421" y="2643356"/>
            <a:ext cx="544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cxnSpLocks/>
            <a:stCxn id="16" idx="6"/>
            <a:endCxn id="17" idx="2"/>
          </p:cNvCxnSpPr>
          <p:nvPr/>
        </p:nvCxnSpPr>
        <p:spPr>
          <a:xfrm flipV="1">
            <a:off x="9993929" y="2643356"/>
            <a:ext cx="539058"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2759543" y="4157766"/>
            <a:ext cx="379912" cy="307777"/>
          </a:xfrm>
          <a:prstGeom prst="rect">
            <a:avLst/>
          </a:prstGeom>
          <a:noFill/>
        </p:spPr>
        <p:txBody>
          <a:bodyPr wrap="none" lIns="0" tIns="0" rIns="0" bIns="0" rtlCol="0">
            <a:spAutoFit/>
          </a:bodyPr>
          <a:lstStyle/>
          <a:p>
            <a:r>
              <a:rPr lang="fr-FR" sz="2000" dirty="0"/>
              <a:t>t=0</a:t>
            </a:r>
          </a:p>
        </p:txBody>
      </p:sp>
      <mc:AlternateContent xmlns:mc="http://schemas.openxmlformats.org/markup-compatibility/2006" xmlns:a14="http://schemas.microsoft.com/office/drawing/2010/main">
        <mc:Choice Requires="a14">
          <p:sp>
            <p:nvSpPr>
              <p:cNvPr id="30" name="Ellipse 29"/>
              <p:cNvSpPr/>
              <p:nvPr/>
            </p:nvSpPr>
            <p:spPr>
              <a:xfrm>
                <a:off x="2680547"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0" name="Ellipse 29"/>
              <p:cNvSpPr>
                <a:spLocks noRot="1" noChangeAspect="1" noMove="1" noResize="1" noEditPoints="1" noAdjustHandles="1" noChangeArrowheads="1" noChangeShapeType="1" noTextEdit="1"/>
              </p:cNvSpPr>
              <p:nvPr/>
            </p:nvSpPr>
            <p:spPr>
              <a:xfrm>
                <a:off x="2680547" y="3520620"/>
                <a:ext cx="617685" cy="593664"/>
              </a:xfrm>
              <a:prstGeom prst="ellipse">
                <a:avLst/>
              </a:prstGeom>
              <a:blipFill>
                <a:blip r:embed="rId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 name="Ellipse 30"/>
              <p:cNvSpPr/>
              <p:nvPr/>
            </p:nvSpPr>
            <p:spPr>
              <a:xfrm>
                <a:off x="4107832"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𝟏</m:t>
                          </m:r>
                        </m:sub>
                      </m:sSub>
                    </m:oMath>
                  </m:oMathPara>
                </a14:m>
                <a:endParaRPr lang="fr-FR" sz="2800" b="1" dirty="0">
                  <a:solidFill>
                    <a:schemeClr val="bg1"/>
                  </a:solidFill>
                </a:endParaRPr>
              </a:p>
            </p:txBody>
          </p:sp>
        </mc:Choice>
        <mc:Fallback xmlns="">
          <p:sp>
            <p:nvSpPr>
              <p:cNvPr id="31" name="Ellipse 30"/>
              <p:cNvSpPr>
                <a:spLocks noRot="1" noChangeAspect="1" noMove="1" noResize="1" noEditPoints="1" noAdjustHandles="1" noChangeArrowheads="1" noChangeShapeType="1" noTextEdit="1"/>
              </p:cNvSpPr>
              <p:nvPr/>
            </p:nvSpPr>
            <p:spPr>
              <a:xfrm>
                <a:off x="4107832" y="3492847"/>
                <a:ext cx="617685" cy="593664"/>
              </a:xfrm>
              <a:prstGeom prst="ellipse">
                <a:avLst/>
              </a:prstGeom>
              <a:blipFill>
                <a:blip r:embed="rId3"/>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Ellipse 31"/>
              <p:cNvSpPr/>
              <p:nvPr/>
            </p:nvSpPr>
            <p:spPr>
              <a:xfrm>
                <a:off x="553511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𝟑</m:t>
                          </m:r>
                        </m:sub>
                      </m:sSub>
                    </m:oMath>
                  </m:oMathPara>
                </a14:m>
                <a:endParaRPr lang="fr-FR" sz="2800" b="1" dirty="0">
                  <a:solidFill>
                    <a:schemeClr val="bg1"/>
                  </a:solidFill>
                </a:endParaRPr>
              </a:p>
            </p:txBody>
          </p:sp>
        </mc:Choice>
        <mc:Fallback xmlns="">
          <p:sp>
            <p:nvSpPr>
              <p:cNvPr id="32" name="Ellipse 31"/>
              <p:cNvSpPr>
                <a:spLocks noRot="1" noChangeAspect="1" noMove="1" noResize="1" noEditPoints="1" noAdjustHandles="1" noChangeArrowheads="1" noChangeShapeType="1" noTextEdit="1"/>
              </p:cNvSpPr>
              <p:nvPr/>
            </p:nvSpPr>
            <p:spPr>
              <a:xfrm>
                <a:off x="5535117" y="3492847"/>
                <a:ext cx="617685" cy="593664"/>
              </a:xfrm>
              <a:prstGeom prst="ellipse">
                <a:avLst/>
              </a:prstGeom>
              <a:blipFill>
                <a:blip r:embed="rId4"/>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Ellipse 32"/>
              <p:cNvSpPr/>
              <p:nvPr/>
            </p:nvSpPr>
            <p:spPr>
              <a:xfrm>
                <a:off x="9257237" y="349284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33" name="Ellipse 32"/>
              <p:cNvSpPr>
                <a:spLocks noRot="1" noChangeAspect="1" noMove="1" noResize="1" noEditPoints="1" noAdjustHandles="1" noChangeArrowheads="1" noChangeShapeType="1" noTextEdit="1"/>
              </p:cNvSpPr>
              <p:nvPr/>
            </p:nvSpPr>
            <p:spPr>
              <a:xfrm>
                <a:off x="9257237" y="3492847"/>
                <a:ext cx="617685" cy="593664"/>
              </a:xfrm>
              <a:prstGeom prst="ellipse">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Ellipse 33"/>
              <p:cNvSpPr/>
              <p:nvPr/>
            </p:nvSpPr>
            <p:spPr>
              <a:xfrm>
                <a:off x="10665395" y="352062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34" name="Ellipse 33"/>
              <p:cNvSpPr>
                <a:spLocks noRot="1" noChangeAspect="1" noMove="1" noResize="1" noEditPoints="1" noAdjustHandles="1" noChangeArrowheads="1" noChangeShapeType="1" noTextEdit="1"/>
              </p:cNvSpPr>
              <p:nvPr/>
            </p:nvSpPr>
            <p:spPr>
              <a:xfrm>
                <a:off x="10665395" y="3520620"/>
                <a:ext cx="617685" cy="593664"/>
              </a:xfrm>
              <a:prstGeom prst="ellipse">
                <a:avLst/>
              </a:prstGeom>
              <a:blipFill>
                <a:blip r:embed="rId6"/>
                <a:stretch>
                  <a:fillRect/>
                </a:stretch>
              </a:blipFill>
              <a:ln>
                <a:noFill/>
              </a:ln>
            </p:spPr>
            <p:txBody>
              <a:bodyPr/>
              <a:lstStyle/>
              <a:p>
                <a:r>
                  <a:rPr lang="fr-FR">
                    <a:noFill/>
                  </a:rPr>
                  <a:t> </a:t>
                </a:r>
              </a:p>
            </p:txBody>
          </p:sp>
        </mc:Fallback>
      </mc:AlternateContent>
      <p:cxnSp>
        <p:nvCxnSpPr>
          <p:cNvPr id="3" name="Connecteur droit avec flèche 2"/>
          <p:cNvCxnSpPr>
            <a:stCxn id="18" idx="4"/>
            <a:endCxn id="30" idx="0"/>
          </p:cNvCxnSpPr>
          <p:nvPr/>
        </p:nvCxnSpPr>
        <p:spPr>
          <a:xfrm>
            <a:off x="2987170" y="3058025"/>
            <a:ext cx="222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cxnSpLocks/>
            <a:stCxn id="19" idx="4"/>
            <a:endCxn id="31" idx="0"/>
          </p:cNvCxnSpPr>
          <p:nvPr/>
        </p:nvCxnSpPr>
        <p:spPr>
          <a:xfrm>
            <a:off x="4414455" y="3058025"/>
            <a:ext cx="2220" cy="4348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cxnSpLocks/>
            <a:stCxn id="20" idx="4"/>
            <a:endCxn id="32" idx="0"/>
          </p:cNvCxnSpPr>
          <p:nvPr/>
        </p:nvCxnSpPr>
        <p:spPr>
          <a:xfrm>
            <a:off x="5841740" y="3061771"/>
            <a:ext cx="2220"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cxnSpLocks/>
            <a:stCxn id="16" idx="4"/>
            <a:endCxn id="33" idx="0"/>
          </p:cNvCxnSpPr>
          <p:nvPr/>
        </p:nvCxnSpPr>
        <p:spPr>
          <a:xfrm>
            <a:off x="9552678" y="3061771"/>
            <a:ext cx="13402"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cxnSpLocks/>
            <a:stCxn id="17" idx="4"/>
            <a:endCxn id="34" idx="0"/>
          </p:cNvCxnSpPr>
          <p:nvPr/>
        </p:nvCxnSpPr>
        <p:spPr>
          <a:xfrm>
            <a:off x="10974238" y="3058025"/>
            <a:ext cx="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1746878" y="2540198"/>
            <a:ext cx="332142" cy="369332"/>
          </a:xfrm>
          <a:prstGeom prst="rect">
            <a:avLst/>
          </a:prstGeom>
          <a:noFill/>
        </p:spPr>
        <p:txBody>
          <a:bodyPr wrap="none" rtlCol="0">
            <a:spAutoFit/>
          </a:bodyPr>
          <a:lstStyle/>
          <a:p>
            <a:r>
              <a:rPr lang="fr-FR" b="1" dirty="0">
                <a:solidFill>
                  <a:schemeClr val="accent1"/>
                </a:solidFill>
              </a:rPr>
              <a:t>X</a:t>
            </a:r>
          </a:p>
        </p:txBody>
      </p:sp>
      <p:sp>
        <p:nvSpPr>
          <p:cNvPr id="56" name="ZoneTexte 55"/>
          <p:cNvSpPr txBox="1"/>
          <p:nvPr/>
        </p:nvSpPr>
        <p:spPr>
          <a:xfrm>
            <a:off x="1731847" y="3632786"/>
            <a:ext cx="330540" cy="369332"/>
          </a:xfrm>
          <a:prstGeom prst="rect">
            <a:avLst/>
          </a:prstGeom>
          <a:noFill/>
        </p:spPr>
        <p:txBody>
          <a:bodyPr wrap="none" rtlCol="0">
            <a:spAutoFit/>
          </a:bodyPr>
          <a:lstStyle/>
          <a:p>
            <a:r>
              <a:rPr lang="fr-FR" b="1" dirty="0">
                <a:solidFill>
                  <a:srgbClr val="FF0000"/>
                </a:solidFill>
              </a:rPr>
              <a:t>Y</a:t>
            </a:r>
          </a:p>
        </p:txBody>
      </p:sp>
      <p:sp>
        <p:nvSpPr>
          <p:cNvPr id="57" name="ZoneTexte 56"/>
          <p:cNvSpPr txBox="1"/>
          <p:nvPr/>
        </p:nvSpPr>
        <p:spPr>
          <a:xfrm>
            <a:off x="4224499" y="4139481"/>
            <a:ext cx="379912" cy="307777"/>
          </a:xfrm>
          <a:prstGeom prst="rect">
            <a:avLst/>
          </a:prstGeom>
          <a:noFill/>
        </p:spPr>
        <p:txBody>
          <a:bodyPr wrap="none" lIns="0" tIns="0" rIns="0" bIns="0" rtlCol="0">
            <a:spAutoFit/>
          </a:bodyPr>
          <a:lstStyle/>
          <a:p>
            <a:r>
              <a:rPr lang="fr-FR" sz="2000" dirty="0"/>
              <a:t>t=1</a:t>
            </a:r>
          </a:p>
        </p:txBody>
      </p:sp>
      <p:sp>
        <p:nvSpPr>
          <p:cNvPr id="58" name="ZoneTexte 57"/>
          <p:cNvSpPr txBox="1"/>
          <p:nvPr/>
        </p:nvSpPr>
        <p:spPr>
          <a:xfrm>
            <a:off x="5689455" y="4153926"/>
            <a:ext cx="379912" cy="307777"/>
          </a:xfrm>
          <a:prstGeom prst="rect">
            <a:avLst/>
          </a:prstGeom>
          <a:noFill/>
        </p:spPr>
        <p:txBody>
          <a:bodyPr wrap="none" lIns="0" tIns="0" rIns="0" bIns="0" rtlCol="0">
            <a:spAutoFit/>
          </a:bodyPr>
          <a:lstStyle/>
          <a:p>
            <a:r>
              <a:rPr lang="fr-FR" sz="2000" dirty="0"/>
              <a:t>t=2</a:t>
            </a:r>
          </a:p>
        </p:txBody>
      </p:sp>
      <p:sp>
        <p:nvSpPr>
          <p:cNvPr id="59" name="ZoneTexte 58"/>
          <p:cNvSpPr txBox="1"/>
          <p:nvPr/>
        </p:nvSpPr>
        <p:spPr>
          <a:xfrm>
            <a:off x="9552678" y="4139480"/>
            <a:ext cx="76944" cy="307777"/>
          </a:xfrm>
          <a:prstGeom prst="rect">
            <a:avLst/>
          </a:prstGeom>
          <a:noFill/>
        </p:spPr>
        <p:txBody>
          <a:bodyPr wrap="none" lIns="0" tIns="0" rIns="0" bIns="0" rtlCol="0">
            <a:spAutoFit/>
          </a:bodyPr>
          <a:lstStyle/>
          <a:p>
            <a:r>
              <a:rPr lang="fr-FR" sz="2000" dirty="0"/>
              <a:t>t</a:t>
            </a:r>
          </a:p>
        </p:txBody>
      </p:sp>
      <p:sp>
        <p:nvSpPr>
          <p:cNvPr id="60" name="ZoneTexte 59"/>
          <p:cNvSpPr txBox="1"/>
          <p:nvPr/>
        </p:nvSpPr>
        <p:spPr>
          <a:xfrm>
            <a:off x="10784281" y="4153926"/>
            <a:ext cx="379912" cy="307777"/>
          </a:xfrm>
          <a:prstGeom prst="rect">
            <a:avLst/>
          </a:prstGeom>
          <a:noFill/>
        </p:spPr>
        <p:txBody>
          <a:bodyPr wrap="none" lIns="0" tIns="0" rIns="0" bIns="0" rtlCol="0">
            <a:spAutoFit/>
          </a:bodyPr>
          <a:lstStyle/>
          <a:p>
            <a:r>
              <a:rPr lang="fr-FR" sz="2000" dirty="0"/>
              <a:t>t+1</a:t>
            </a:r>
          </a:p>
        </p:txBody>
      </p:sp>
      <p:sp>
        <p:nvSpPr>
          <p:cNvPr id="35" name="Titre 1">
            <a:extLst>
              <a:ext uri="{FF2B5EF4-FFF2-40B4-BE49-F238E27FC236}">
                <a16:creationId xmlns:a16="http://schemas.microsoft.com/office/drawing/2014/main" xmlns="" id="{6138B04F-D00B-443E-A9AC-94C850D9AC3B}"/>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xmlns="" id="{F53EEC7E-EAEF-497B-AB92-BED073916E40}"/>
                  </a:ext>
                </a:extLst>
              </p:cNvPr>
              <p:cNvSpPr txBox="1"/>
              <p:nvPr/>
            </p:nvSpPr>
            <p:spPr>
              <a:xfrm>
                <a:off x="2545919" y="5087745"/>
                <a:ext cx="7928068" cy="1323439"/>
              </a:xfrm>
              <a:prstGeom prst="rect">
                <a:avLst/>
              </a:prstGeom>
              <a:noFill/>
            </p:spPr>
            <p:txBody>
              <a:bodyPr wrap="none" rtlCol="0">
                <a:spAutoFit/>
              </a:bodyPr>
              <a:lstStyle/>
              <a:p>
                <a:r>
                  <a:rPr lang="fr-FR" sz="2000" dirty="0">
                    <a:sym typeface="Wingdings" panose="05000000000000000000" pitchFamily="2" charset="2"/>
                  </a:rPr>
                  <a:t>Soit une séquence Y connue prenant ses valeurs dans </a:t>
                </a:r>
                <a14:m>
                  <m:oMath xmlns:m="http://schemas.openxmlformats.org/officeDocument/2006/math">
                    <m:r>
                      <a:rPr lang="fr-FR" sz="2000" b="0" i="1" smtClean="0">
                        <a:latin typeface="Cambria Math" panose="02040503050406030204" pitchFamily="18" charset="0"/>
                        <a:sym typeface="Wingdings" panose="05000000000000000000" pitchFamily="2" charset="2"/>
                      </a:rPr>
                      <m:t>{</m:t>
                    </m:r>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𝑦</m:t>
                        </m:r>
                      </m:e>
                      <m:sub>
                        <m:r>
                          <a:rPr lang="fr-FR" sz="2000" b="0" i="1" smtClean="0">
                            <a:latin typeface="Cambria Math" panose="02040503050406030204" pitchFamily="18" charset="0"/>
                            <a:sym typeface="Wingdings" panose="05000000000000000000" pitchFamily="2" charset="2"/>
                          </a:rPr>
                          <m:t>1</m:t>
                        </m:r>
                      </m:sub>
                    </m:sSub>
                    <m:r>
                      <a:rPr lang="fr-FR" sz="2000" b="0" i="1" smtClean="0">
                        <a:latin typeface="Cambria Math" panose="02040503050406030204" pitchFamily="18" charset="0"/>
                        <a:sym typeface="Wingdings" panose="05000000000000000000" pitchFamily="2" charset="2"/>
                      </a:rPr>
                      <m:t>,</m:t>
                    </m:r>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𝑦</m:t>
                        </m:r>
                      </m:e>
                      <m:sub>
                        <m:r>
                          <a:rPr lang="fr-FR" sz="2000" b="0" i="1" smtClean="0">
                            <a:latin typeface="Cambria Math" panose="02040503050406030204" pitchFamily="18" charset="0"/>
                            <a:sym typeface="Wingdings" panose="05000000000000000000" pitchFamily="2" charset="2"/>
                          </a:rPr>
                          <m:t>2</m:t>
                        </m:r>
                      </m:sub>
                    </m:sSub>
                    <m:r>
                      <a:rPr lang="fr-FR" sz="2000" b="0" i="1" smtClean="0">
                        <a:latin typeface="Cambria Math" panose="02040503050406030204" pitchFamily="18" charset="0"/>
                        <a:sym typeface="Wingdings" panose="05000000000000000000" pitchFamily="2" charset="2"/>
                      </a:rPr>
                      <m:t>,</m:t>
                    </m:r>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𝑦</m:t>
                        </m:r>
                      </m:e>
                      <m:sub>
                        <m:r>
                          <a:rPr lang="fr-FR" sz="2000" b="0" i="1" smtClean="0">
                            <a:latin typeface="Cambria Math" panose="02040503050406030204" pitchFamily="18" charset="0"/>
                            <a:sym typeface="Wingdings" panose="05000000000000000000" pitchFamily="2" charset="2"/>
                          </a:rPr>
                          <m:t>3</m:t>
                        </m:r>
                      </m:sub>
                    </m:sSub>
                    <m:r>
                      <a:rPr lang="fr-FR" sz="2000" b="0" i="1" smtClean="0">
                        <a:latin typeface="Cambria Math" panose="02040503050406030204" pitchFamily="18" charset="0"/>
                        <a:sym typeface="Wingdings" panose="05000000000000000000" pitchFamily="2" charset="2"/>
                      </a:rPr>
                      <m:t>,…,</m:t>
                    </m:r>
                    <m:sSub>
                      <m:sSubPr>
                        <m:ctrlPr>
                          <a:rPr lang="fr-FR" sz="2000" b="0" i="1" smtClean="0">
                            <a:latin typeface="Cambria Math" panose="02040503050406030204" pitchFamily="18" charset="0"/>
                            <a:sym typeface="Wingdings" panose="05000000000000000000" pitchFamily="2" charset="2"/>
                          </a:rPr>
                        </m:ctrlPr>
                      </m:sSubPr>
                      <m:e>
                        <m:r>
                          <a:rPr lang="fr-FR" sz="2000" b="0" i="1" smtClean="0">
                            <a:latin typeface="Cambria Math" panose="02040503050406030204" pitchFamily="18" charset="0"/>
                            <a:sym typeface="Wingdings" panose="05000000000000000000" pitchFamily="2" charset="2"/>
                          </a:rPr>
                          <m:t>𝑦</m:t>
                        </m:r>
                      </m:e>
                      <m:sub>
                        <m:r>
                          <a:rPr lang="fr-FR" sz="2000" b="0" i="1" smtClean="0">
                            <a:latin typeface="Cambria Math" panose="02040503050406030204" pitchFamily="18" charset="0"/>
                            <a:sym typeface="Wingdings" panose="05000000000000000000" pitchFamily="2" charset="2"/>
                          </a:rPr>
                          <m:t>𝑘</m:t>
                        </m:r>
                      </m:sub>
                    </m:sSub>
                    <m:r>
                      <a:rPr lang="fr-FR" sz="2000" b="0" i="1" smtClean="0">
                        <a:latin typeface="Cambria Math" panose="02040503050406030204" pitchFamily="18" charset="0"/>
                        <a:sym typeface="Wingdings" panose="05000000000000000000" pitchFamily="2" charset="2"/>
                      </a:rPr>
                      <m:t>}</m:t>
                    </m:r>
                  </m:oMath>
                </a14:m>
                <a:endParaRPr lang="fr-FR" sz="2000" dirty="0">
                  <a:sym typeface="Wingdings" panose="05000000000000000000" pitchFamily="2" charset="2"/>
                </a:endParaRPr>
              </a:p>
              <a:p>
                <a:endParaRPr lang="fr-FR" sz="2000" dirty="0">
                  <a:sym typeface="Wingdings" panose="05000000000000000000" pitchFamily="2" charset="2"/>
                </a:endParaRPr>
              </a:p>
              <a:p>
                <a:r>
                  <a:rPr lang="fr-FR" sz="2000" b="1" dirty="0">
                    <a:sym typeface="Wingdings" panose="05000000000000000000" pitchFamily="2" charset="2"/>
                  </a:rPr>
                  <a:t>Quelle est la séquence X la plus probable connaissant Y ?</a:t>
                </a:r>
              </a:p>
              <a:p>
                <a:r>
                  <a:rPr lang="fr-FR" sz="2000" dirty="0">
                    <a:sym typeface="Wingdings" panose="05000000000000000000" pitchFamily="2" charset="2"/>
                  </a:rPr>
                  <a:t>		</a:t>
                </a:r>
                <a:r>
                  <a:rPr lang="fr-FR" sz="2000" b="1" dirty="0">
                    <a:solidFill>
                      <a:srgbClr val="FF0000"/>
                    </a:solidFill>
                    <a:sym typeface="Wingdings" panose="05000000000000000000" pitchFamily="2" charset="2"/>
                  </a:rPr>
                  <a:t> Déterminer la loi </a:t>
                </a:r>
                <a14:m>
                  <m:oMath xmlns:m="http://schemas.openxmlformats.org/officeDocument/2006/math">
                    <m:r>
                      <a:rPr lang="fr-FR" sz="2000" b="1" i="1" smtClean="0">
                        <a:solidFill>
                          <a:srgbClr val="FF0000"/>
                        </a:solidFill>
                        <a:latin typeface="Cambria Math" panose="02040503050406030204" pitchFamily="18" charset="0"/>
                        <a:sym typeface="Wingdings" panose="05000000000000000000" pitchFamily="2" charset="2"/>
                      </a:rPr>
                      <m:t>𝑷</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𝑿</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𝒀</m:t>
                    </m:r>
                    <m:r>
                      <a:rPr lang="fr-FR" sz="2000" b="1" i="1" smtClean="0">
                        <a:solidFill>
                          <a:srgbClr val="FF0000"/>
                        </a:solidFill>
                        <a:latin typeface="Cambria Math" panose="02040503050406030204" pitchFamily="18" charset="0"/>
                        <a:sym typeface="Wingdings" panose="05000000000000000000" pitchFamily="2" charset="2"/>
                      </a:rPr>
                      <m:t>)</m:t>
                    </m:r>
                  </m:oMath>
                </a14:m>
                <a:r>
                  <a:rPr lang="fr-FR" sz="2000" b="1" dirty="0">
                    <a:solidFill>
                      <a:srgbClr val="FF0000"/>
                    </a:solidFill>
                    <a:sym typeface="Wingdings" panose="05000000000000000000" pitchFamily="2" charset="2"/>
                  </a:rPr>
                  <a:t> </a:t>
                </a:r>
                <a:endParaRPr lang="fr-FR" sz="2000" b="1" dirty="0">
                  <a:sym typeface="Wingdings" panose="05000000000000000000" pitchFamily="2" charset="2"/>
                </a:endParaRPr>
              </a:p>
            </p:txBody>
          </p:sp>
        </mc:Choice>
        <mc:Fallback xmlns="">
          <p:sp>
            <p:nvSpPr>
              <p:cNvPr id="42" name="ZoneTexte 41">
                <a:extLst>
                  <a:ext uri="{FF2B5EF4-FFF2-40B4-BE49-F238E27FC236}">
                    <a16:creationId xmlns:a16="http://schemas.microsoft.com/office/drawing/2014/main" id="{F53EEC7E-EAEF-497B-AB92-BED073916E40}"/>
                  </a:ext>
                </a:extLst>
              </p:cNvPr>
              <p:cNvSpPr txBox="1">
                <a:spLocks noRot="1" noChangeAspect="1" noMove="1" noResize="1" noEditPoints="1" noAdjustHandles="1" noChangeArrowheads="1" noChangeShapeType="1" noTextEdit="1"/>
              </p:cNvSpPr>
              <p:nvPr/>
            </p:nvSpPr>
            <p:spPr>
              <a:xfrm>
                <a:off x="2545919" y="5087745"/>
                <a:ext cx="7928068" cy="1323439"/>
              </a:xfrm>
              <a:prstGeom prst="rect">
                <a:avLst/>
              </a:prstGeom>
              <a:blipFill>
                <a:blip r:embed="rId7"/>
                <a:stretch>
                  <a:fillRect l="-846" t="-2765" b="-7373"/>
                </a:stretch>
              </a:blipFill>
            </p:spPr>
            <p:txBody>
              <a:bodyPr/>
              <a:lstStyle/>
              <a:p>
                <a:r>
                  <a:rPr lang="fr-FR">
                    <a:noFill/>
                  </a:rPr>
                  <a:t> </a:t>
                </a:r>
              </a:p>
            </p:txBody>
          </p:sp>
        </mc:Fallback>
      </mc:AlternateContent>
    </p:spTree>
    <p:extLst>
      <p:ext uri="{BB962C8B-B14F-4D97-AF65-F5344CB8AC3E}">
        <p14:creationId xmlns:p14="http://schemas.microsoft.com/office/powerpoint/2010/main" val="4133928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61</a:t>
            </a:fld>
            <a:endParaRPr lang="fr-FR"/>
          </a:p>
        </p:txBody>
      </p:sp>
      <p:sp>
        <p:nvSpPr>
          <p:cNvPr id="7" name="ZoneTexte 6"/>
          <p:cNvSpPr txBox="1"/>
          <p:nvPr/>
        </p:nvSpPr>
        <p:spPr>
          <a:xfrm>
            <a:off x="1527886" y="1777620"/>
            <a:ext cx="6920790" cy="707886"/>
          </a:xfrm>
          <a:prstGeom prst="rect">
            <a:avLst/>
          </a:prstGeom>
          <a:noFill/>
        </p:spPr>
        <p:txBody>
          <a:bodyPr wrap="square" rtlCol="0">
            <a:spAutoFit/>
          </a:bodyPr>
          <a:lstStyle/>
          <a:p>
            <a:r>
              <a:rPr lang="fr-FR" sz="2000" dirty="0">
                <a:sym typeface="Wingdings" panose="05000000000000000000" pitchFamily="2" charset="2"/>
              </a:rPr>
              <a:t>Généralisation des chaines de Markov à plusieurs dimensions</a:t>
            </a:r>
          </a:p>
          <a:p>
            <a:r>
              <a:rPr lang="fr-FR" sz="2000" dirty="0">
                <a:sym typeface="Wingdings" panose="05000000000000000000" pitchFamily="2" charset="2"/>
              </a:rPr>
              <a:t>	 Plus de relation chronologique, mais une relation spatiale</a:t>
            </a:r>
          </a:p>
        </p:txBody>
      </p:sp>
      <p:sp>
        <p:nvSpPr>
          <p:cNvPr id="13" name="Titre 1"/>
          <p:cNvSpPr txBox="1">
            <a:spLocks/>
          </p:cNvSpPr>
          <p:nvPr/>
        </p:nvSpPr>
        <p:spPr>
          <a:xfrm>
            <a:off x="1646148" y="1017360"/>
            <a:ext cx="3226791" cy="421632"/>
          </a:xfrm>
          <a:prstGeom prst="rect">
            <a:avLst/>
          </a:prstGeom>
          <a:effectLst>
            <a:outerShdw blurRad="25400" dir="17880000">
              <a:srgbClr val="000000">
                <a:alpha val="46000"/>
              </a:srgbClr>
            </a:outerShdw>
          </a:effectLst>
        </p:spPr>
        <p:txBody>
          <a:bodyPr vert="horz" lIns="91440" tIns="45720" rIns="91440" bIns="45720" rtlCol="0" anchor="ct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Les champs de Markov</a:t>
            </a:r>
          </a:p>
        </p:txBody>
      </p:sp>
      <p:sp>
        <p:nvSpPr>
          <p:cNvPr id="2" name="Rectangle 1"/>
          <p:cNvSpPr/>
          <p:nvPr/>
        </p:nvSpPr>
        <p:spPr>
          <a:xfrm>
            <a:off x="1577764" y="2732567"/>
            <a:ext cx="3221665" cy="2913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0000"/>
              </a:solidFill>
            </a:endParaRPr>
          </a:p>
        </p:txBody>
      </p:sp>
      <p:sp>
        <p:nvSpPr>
          <p:cNvPr id="11" name="Ellipse 10"/>
          <p:cNvSpPr/>
          <p:nvPr/>
        </p:nvSpPr>
        <p:spPr>
          <a:xfrm>
            <a:off x="2949362" y="4146697"/>
            <a:ext cx="350875" cy="37214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p:cNvSpPr/>
          <p:nvPr/>
        </p:nvSpPr>
        <p:spPr>
          <a:xfrm>
            <a:off x="3061005" y="4274288"/>
            <a:ext cx="127591" cy="1169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p:cNvSpPr txBox="1"/>
          <p:nvPr/>
        </p:nvSpPr>
        <p:spPr>
          <a:xfrm>
            <a:off x="3061005" y="4477151"/>
            <a:ext cx="665567" cy="338554"/>
          </a:xfrm>
          <a:prstGeom prst="rect">
            <a:avLst/>
          </a:prstGeom>
          <a:noFill/>
        </p:spPr>
        <p:txBody>
          <a:bodyPr wrap="none" rtlCol="0">
            <a:spAutoFit/>
          </a:bodyPr>
          <a:lstStyle/>
          <a:p>
            <a:r>
              <a:rPr lang="fr-FR" sz="1600" b="1" dirty="0">
                <a:solidFill>
                  <a:srgbClr val="FF0000"/>
                </a:solidFill>
              </a:rPr>
              <a:t>Site s</a:t>
            </a:r>
          </a:p>
        </p:txBody>
      </p:sp>
      <p:sp>
        <p:nvSpPr>
          <p:cNvPr id="12" name="ZoneTexte 11"/>
          <p:cNvSpPr txBox="1"/>
          <p:nvPr/>
        </p:nvSpPr>
        <p:spPr>
          <a:xfrm>
            <a:off x="2982291" y="3868310"/>
            <a:ext cx="1059906" cy="338554"/>
          </a:xfrm>
          <a:prstGeom prst="rect">
            <a:avLst/>
          </a:prstGeom>
          <a:noFill/>
        </p:spPr>
        <p:txBody>
          <a:bodyPr wrap="none" rtlCol="0">
            <a:spAutoFit/>
          </a:bodyPr>
          <a:lstStyle/>
          <a:p>
            <a:r>
              <a:rPr lang="fr-FR" sz="1600" b="1" dirty="0">
                <a:solidFill>
                  <a:srgbClr val="00B050"/>
                </a:solidFill>
              </a:rPr>
              <a:t>Voisinage</a:t>
            </a:r>
          </a:p>
        </p:txBody>
      </p:sp>
      <p:sp>
        <p:nvSpPr>
          <p:cNvPr id="6" name="ZoneTexte 5"/>
          <p:cNvSpPr txBox="1"/>
          <p:nvPr/>
        </p:nvSpPr>
        <p:spPr>
          <a:xfrm>
            <a:off x="8621407" y="1669898"/>
            <a:ext cx="3521860" cy="923330"/>
          </a:xfrm>
          <a:prstGeom prst="rect">
            <a:avLst/>
          </a:prstGeom>
          <a:noFill/>
        </p:spPr>
        <p:txBody>
          <a:bodyPr wrap="square" rtlCol="0">
            <a:spAutoFit/>
          </a:bodyPr>
          <a:lstStyle/>
          <a:p>
            <a:pPr algn="ctr"/>
            <a:r>
              <a:rPr lang="fr-FR" b="1" dirty="0">
                <a:solidFill>
                  <a:srgbClr val="FF0000"/>
                </a:solidFill>
              </a:rPr>
              <a:t>Notions de passé, présent, futur</a:t>
            </a:r>
          </a:p>
          <a:p>
            <a:pPr algn="ctr"/>
            <a:r>
              <a:rPr lang="fr-FR" b="1" dirty="0">
                <a:solidFill>
                  <a:srgbClr val="FFC000"/>
                </a:solidFill>
              </a:rPr>
              <a:t> </a:t>
            </a:r>
            <a:r>
              <a:rPr lang="fr-FR" dirty="0"/>
              <a:t>remplacées</a:t>
            </a:r>
            <a:r>
              <a:rPr lang="fr-FR" b="1" dirty="0">
                <a:solidFill>
                  <a:srgbClr val="FFC000"/>
                </a:solidFill>
              </a:rPr>
              <a:t> </a:t>
            </a:r>
            <a:r>
              <a:rPr lang="fr-FR" dirty="0"/>
              <a:t>par </a:t>
            </a:r>
          </a:p>
          <a:p>
            <a:pPr algn="ctr"/>
            <a:r>
              <a:rPr lang="fr-FR" b="1" dirty="0">
                <a:solidFill>
                  <a:srgbClr val="FF0000"/>
                </a:solidFill>
              </a:rPr>
              <a:t>Notions de site s et voisinage</a:t>
            </a:r>
          </a:p>
        </p:txBody>
      </p:sp>
      <mc:AlternateContent xmlns:mc="http://schemas.openxmlformats.org/markup-compatibility/2006" xmlns:a14="http://schemas.microsoft.com/office/drawing/2010/main">
        <mc:Choice Requires="a14">
          <p:sp>
            <p:nvSpPr>
              <p:cNvPr id="14" name="ZoneTexte 13"/>
              <p:cNvSpPr txBox="1"/>
              <p:nvPr/>
            </p:nvSpPr>
            <p:spPr>
              <a:xfrm>
                <a:off x="5135557" y="2822942"/>
                <a:ext cx="6415539" cy="707886"/>
              </a:xfrm>
              <a:prstGeom prst="rect">
                <a:avLst/>
              </a:prstGeom>
              <a:noFill/>
            </p:spPr>
            <p:txBody>
              <a:bodyPr wrap="none" rtlCol="0">
                <a:spAutoFit/>
              </a:bodyPr>
              <a:lstStyle/>
              <a:p>
                <a:pPr marL="285750" indent="-285750">
                  <a:buFont typeface="Wingdings" panose="05000000000000000000" pitchFamily="2" charset="2"/>
                  <a:buChar char="à"/>
                </a:pPr>
                <a:r>
                  <a:rPr lang="fr-FR" sz="2000" dirty="0">
                    <a:sym typeface="Wingdings" panose="05000000000000000000" pitchFamily="2" charset="2"/>
                  </a:rPr>
                  <a:t>Interactions locales d’un </a:t>
                </a:r>
                <a:r>
                  <a:rPr lang="fr-FR" sz="2000" b="1" dirty="0">
                    <a:solidFill>
                      <a:srgbClr val="FF0000"/>
                    </a:solidFill>
                    <a:sym typeface="Wingdings" panose="05000000000000000000" pitchFamily="2" charset="2"/>
                  </a:rPr>
                  <a:t>site s</a:t>
                </a:r>
                <a:r>
                  <a:rPr lang="fr-FR" sz="2000" b="1" dirty="0">
                    <a:solidFill>
                      <a:srgbClr val="FFC000"/>
                    </a:solidFill>
                    <a:sym typeface="Wingdings" panose="05000000000000000000" pitchFamily="2" charset="2"/>
                  </a:rPr>
                  <a:t> </a:t>
                </a:r>
                <a:r>
                  <a:rPr lang="fr-FR" sz="2000" dirty="0">
                    <a:sym typeface="Wingdings" panose="05000000000000000000" pitchFamily="2" charset="2"/>
                  </a:rPr>
                  <a:t>avec un </a:t>
                </a:r>
                <a:r>
                  <a:rPr lang="fr-FR" sz="2000" b="1" dirty="0">
                    <a:solidFill>
                      <a:srgbClr val="FF0000"/>
                    </a:solidFill>
                    <a:sym typeface="Wingdings" panose="05000000000000000000" pitchFamily="2" charset="2"/>
                  </a:rPr>
                  <a:t>voisinage </a:t>
                </a:r>
                <a14:m>
                  <m:oMath xmlns:m="http://schemas.openxmlformats.org/officeDocument/2006/math">
                    <m:r>
                      <a:rPr lang="fr-FR" sz="2000" b="1" i="1" smtClean="0">
                        <a:solidFill>
                          <a:srgbClr val="FF0000"/>
                        </a:solidFill>
                        <a:latin typeface="Cambria Math" panose="02040503050406030204" pitchFamily="18" charset="0"/>
                        <a:sym typeface="Wingdings" panose="05000000000000000000" pitchFamily="2" charset="2"/>
                      </a:rPr>
                      <m:t>𝑽</m:t>
                    </m:r>
                  </m:oMath>
                </a14:m>
                <a:endParaRPr lang="fr-FR" sz="2000" b="1" dirty="0">
                  <a:solidFill>
                    <a:srgbClr val="FFC000"/>
                  </a:solidFill>
                  <a:sym typeface="Wingdings" panose="05000000000000000000" pitchFamily="2" charset="2"/>
                </a:endParaRPr>
              </a:p>
              <a:p>
                <a:pPr marL="285750" indent="-285750">
                  <a:buFont typeface="Wingdings" panose="05000000000000000000" pitchFamily="2" charset="2"/>
                  <a:buChar char="à"/>
                </a:pPr>
                <a:r>
                  <a:rPr lang="fr-FR" sz="2000" dirty="0">
                    <a:sym typeface="Wingdings" panose="05000000000000000000" pitchFamily="2" charset="2"/>
                  </a:rPr>
                  <a:t>Une perturbation a peu d’influence sur des sites éloignés</a:t>
                </a:r>
                <a:endParaRPr lang="fr-FR" sz="2000" dirty="0"/>
              </a:p>
            </p:txBody>
          </p:sp>
        </mc:Choice>
        <mc:Fallback xmlns="">
          <p:sp>
            <p:nvSpPr>
              <p:cNvPr id="14" name="ZoneTexte 13"/>
              <p:cNvSpPr txBox="1">
                <a:spLocks noRot="1" noChangeAspect="1" noMove="1" noResize="1" noEditPoints="1" noAdjustHandles="1" noChangeArrowheads="1" noChangeShapeType="1" noTextEdit="1"/>
              </p:cNvSpPr>
              <p:nvPr/>
            </p:nvSpPr>
            <p:spPr>
              <a:xfrm>
                <a:off x="5135557" y="2822942"/>
                <a:ext cx="6415539" cy="707886"/>
              </a:xfrm>
              <a:prstGeom prst="rect">
                <a:avLst/>
              </a:prstGeom>
              <a:blipFill>
                <a:blip r:embed="rId2"/>
                <a:stretch>
                  <a:fillRect l="-855" t="-4310" r="-95" b="-1465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p:cNvSpPr txBox="1"/>
              <p:nvPr/>
            </p:nvSpPr>
            <p:spPr>
              <a:xfrm>
                <a:off x="5162188" y="4292484"/>
                <a:ext cx="6829949" cy="1015663"/>
              </a:xfrm>
              <a:prstGeom prst="rect">
                <a:avLst/>
              </a:prstGeom>
              <a:noFill/>
              <a:ln w="22225">
                <a:solidFill>
                  <a:schemeClr val="tx1"/>
                </a:solidFill>
              </a:ln>
            </p:spPr>
            <p:txBody>
              <a:bodyPr wrap="square" rtlCol="0">
                <a:spAutoFit/>
              </a:bodyPr>
              <a:lstStyle/>
              <a:p>
                <a:pPr algn="just"/>
                <a:r>
                  <a:rPr lang="fr-FR" sz="2000" dirty="0"/>
                  <a:t>« </a:t>
                </a:r>
                <a14:m>
                  <m:oMath xmlns:m="http://schemas.openxmlformats.org/officeDocument/2006/math">
                    <m:r>
                      <m:rPr>
                        <m:sty m:val="p"/>
                      </m:rPr>
                      <a:rPr lang="fr-FR" sz="2000" b="0" i="0" smtClean="0">
                        <a:latin typeface="Cambria Math" panose="02040503050406030204" pitchFamily="18" charset="0"/>
                      </a:rPr>
                      <m:t>X</m:t>
                    </m:r>
                  </m:oMath>
                </a14:m>
                <a:r>
                  <a:rPr lang="fr-FR" sz="2000" dirty="0"/>
                  <a:t> est un champ de Markov </a:t>
                </a:r>
                <a:r>
                  <a:rPr lang="fr-FR" sz="2000" dirty="0" err="1"/>
                  <a:t>ssi</a:t>
                </a:r>
                <a:r>
                  <a:rPr lang="fr-FR" sz="2000" dirty="0"/>
                  <a:t> la probabilité conditionnelle locale en un site n’est fonction que de la configuration du voisinage du site considéré »</a:t>
                </a:r>
              </a:p>
            </p:txBody>
          </p:sp>
        </mc:Choice>
        <mc:Fallback xmlns="">
          <p:sp>
            <p:nvSpPr>
              <p:cNvPr id="15" name="ZoneTexte 14"/>
              <p:cNvSpPr txBox="1">
                <a:spLocks noRot="1" noChangeAspect="1" noMove="1" noResize="1" noEditPoints="1" noAdjustHandles="1" noChangeArrowheads="1" noChangeShapeType="1" noTextEdit="1"/>
              </p:cNvSpPr>
              <p:nvPr/>
            </p:nvSpPr>
            <p:spPr>
              <a:xfrm>
                <a:off x="5162188" y="4292484"/>
                <a:ext cx="6829949" cy="1015663"/>
              </a:xfrm>
              <a:prstGeom prst="rect">
                <a:avLst/>
              </a:prstGeom>
              <a:blipFill>
                <a:blip r:embed="rId3"/>
                <a:stretch>
                  <a:fillRect l="-801" t="-1754" r="-712" b="-8187"/>
                </a:stretch>
              </a:blipFill>
              <a:ln w="22225">
                <a:solidFill>
                  <a:schemeClr val="tx1"/>
                </a:solidFill>
              </a:ln>
            </p:spPr>
            <p:txBody>
              <a:bodyPr/>
              <a:lstStyle/>
              <a:p>
                <a:r>
                  <a:rPr lang="fr-FR">
                    <a:noFill/>
                  </a:rPr>
                  <a:t> </a:t>
                </a:r>
              </a:p>
            </p:txBody>
          </p:sp>
        </mc:Fallback>
      </mc:AlternateContent>
      <p:sp>
        <p:nvSpPr>
          <p:cNvPr id="8" name="ZoneTexte 7"/>
          <p:cNvSpPr txBox="1"/>
          <p:nvPr/>
        </p:nvSpPr>
        <p:spPr>
          <a:xfrm>
            <a:off x="5135557" y="3683644"/>
            <a:ext cx="3847335" cy="400110"/>
          </a:xfrm>
          <a:prstGeom prst="rect">
            <a:avLst/>
          </a:prstGeom>
          <a:noFill/>
        </p:spPr>
        <p:txBody>
          <a:bodyPr wrap="none" rtlCol="0">
            <a:spAutoFit/>
          </a:bodyPr>
          <a:lstStyle/>
          <a:p>
            <a:r>
              <a:rPr lang="fr-FR" sz="2000" b="1" dirty="0">
                <a:solidFill>
                  <a:srgbClr val="FF0000"/>
                </a:solidFill>
              </a:rPr>
              <a:t>Définition d’un champ de Markov</a:t>
            </a:r>
          </a:p>
        </p:txBody>
      </p:sp>
      <p:sp>
        <p:nvSpPr>
          <p:cNvPr id="9" name="Accolade fermante 8"/>
          <p:cNvSpPr/>
          <p:nvPr/>
        </p:nvSpPr>
        <p:spPr>
          <a:xfrm>
            <a:off x="8523200" y="1871065"/>
            <a:ext cx="173251" cy="52099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0" name="ZoneTexte 9"/>
              <p:cNvSpPr txBox="1"/>
              <p:nvPr/>
            </p:nvSpPr>
            <p:spPr>
              <a:xfrm>
                <a:off x="6081999" y="5679934"/>
                <a:ext cx="4892621"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𝑃</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𝑋</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e>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𝑥</m:t>
                              </m:r>
                            </m:e>
                            <m:sup>
                              <m:r>
                                <a:rPr lang="fr-FR" sz="2400" b="0" i="1" smtClean="0">
                                  <a:latin typeface="Cambria Math" panose="02040503050406030204" pitchFamily="18" charset="0"/>
                                </a:rPr>
                                <m:t>𝑖</m:t>
                              </m:r>
                            </m:sup>
                          </m:sSup>
                        </m:e>
                      </m:d>
                      <m:r>
                        <a:rPr lang="fr-FR" sz="2400" b="0" i="1" smtClean="0">
                          <a:latin typeface="Cambria Math" panose="02040503050406030204" pitchFamily="18" charset="0"/>
                        </a:rPr>
                        <m:t>=</m:t>
                      </m:r>
                      <m:r>
                        <a:rPr lang="fr-FR" sz="2400" b="0" i="1" smtClean="0">
                          <a:latin typeface="Cambria Math" panose="02040503050406030204" pitchFamily="18" charset="0"/>
                        </a:rPr>
                        <m:t>𝑃</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𝑋</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𝑗</m:t>
                          </m:r>
                        </m:sub>
                      </m:sSub>
                      <m:r>
                        <a:rPr lang="fr-FR" sz="2400" b="0" i="1" smtClean="0">
                          <a:latin typeface="Cambria Math" panose="02040503050406030204" pitchFamily="18" charset="0"/>
                        </a:rPr>
                        <m:t>,</m:t>
                      </m:r>
                      <m:r>
                        <a:rPr lang="fr-FR" sz="2400" b="0" i="1" smtClean="0">
                          <a:latin typeface="Cambria Math" panose="02040503050406030204" pitchFamily="18" charset="0"/>
                        </a:rPr>
                        <m:t>𝑗</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𝑉</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oMath>
                  </m:oMathPara>
                </a14:m>
                <a:endParaRPr lang="fr-FR" sz="2400" dirty="0"/>
              </a:p>
            </p:txBody>
          </p:sp>
        </mc:Choice>
        <mc:Fallback xmlns="">
          <p:sp>
            <p:nvSpPr>
              <p:cNvPr id="10" name="ZoneTexte 9"/>
              <p:cNvSpPr txBox="1">
                <a:spLocks noRot="1" noChangeAspect="1" noMove="1" noResize="1" noEditPoints="1" noAdjustHandles="1" noChangeArrowheads="1" noChangeShapeType="1" noTextEdit="1"/>
              </p:cNvSpPr>
              <p:nvPr/>
            </p:nvSpPr>
            <p:spPr>
              <a:xfrm>
                <a:off x="6081999" y="5679934"/>
                <a:ext cx="4892621" cy="425501"/>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p:cNvSpPr txBox="1"/>
              <p:nvPr/>
            </p:nvSpPr>
            <p:spPr>
              <a:xfrm>
                <a:off x="5307890" y="6228180"/>
                <a:ext cx="6865982" cy="392993"/>
              </a:xfrm>
              <a:prstGeom prst="rect">
                <a:avLst/>
              </a:prstGeom>
              <a:noFill/>
            </p:spPr>
            <p:txBody>
              <a:bodyPr wrap="none" rtlCol="0">
                <a:spAutoFit/>
              </a:bodyPr>
              <a:lstStyle/>
              <a:p>
                <a:r>
                  <a:rPr lang="fr-FR" dirty="0"/>
                  <a:t>Avec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𝑖</m:t>
                        </m:r>
                      </m:sub>
                    </m:sSub>
                  </m:oMath>
                </a14:m>
                <a:r>
                  <a:rPr lang="fr-FR" dirty="0"/>
                  <a:t> descripteur au site i et </a:t>
                </a:r>
                <a14:m>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𝑥</m:t>
                        </m:r>
                      </m:e>
                      <m:sup>
                        <m:r>
                          <a:rPr lang="fr-FR" b="0" i="1" smtClean="0">
                            <a:latin typeface="Cambria Math" panose="02040503050406030204" pitchFamily="18" charset="0"/>
                          </a:rPr>
                          <m:t>𝑖</m:t>
                        </m:r>
                      </m:sup>
                    </m:sSup>
                  </m:oMath>
                </a14:m>
                <a:r>
                  <a:rPr lang="fr-FR" dirty="0"/>
                  <a:t> configuration du champ sauf en i </a:t>
                </a:r>
              </a:p>
            </p:txBody>
          </p:sp>
        </mc:Choice>
        <mc:Fallback xmlns="">
          <p:sp>
            <p:nvSpPr>
              <p:cNvPr id="17" name="ZoneTexte 16"/>
              <p:cNvSpPr txBox="1">
                <a:spLocks noRot="1" noChangeAspect="1" noMove="1" noResize="1" noEditPoints="1" noAdjustHandles="1" noChangeArrowheads="1" noChangeShapeType="1" noTextEdit="1"/>
              </p:cNvSpPr>
              <p:nvPr/>
            </p:nvSpPr>
            <p:spPr>
              <a:xfrm>
                <a:off x="5307890" y="6228180"/>
                <a:ext cx="6865982" cy="392993"/>
              </a:xfrm>
              <a:prstGeom prst="rect">
                <a:avLst/>
              </a:prstGeom>
              <a:blipFill>
                <a:blip r:embed="rId5"/>
                <a:stretch>
                  <a:fillRect l="-799" t="-6250" b="-21875"/>
                </a:stretch>
              </a:blipFill>
            </p:spPr>
            <p:txBody>
              <a:bodyPr/>
              <a:lstStyle/>
              <a:p>
                <a:r>
                  <a:rPr lang="fr-FR">
                    <a:noFill/>
                  </a:rPr>
                  <a:t> </a:t>
                </a:r>
              </a:p>
            </p:txBody>
          </p:sp>
        </mc:Fallback>
      </mc:AlternateContent>
      <p:sp>
        <p:nvSpPr>
          <p:cNvPr id="18" name="Titre 1">
            <a:extLst>
              <a:ext uri="{FF2B5EF4-FFF2-40B4-BE49-F238E27FC236}">
                <a16:creationId xmlns:a16="http://schemas.microsoft.com/office/drawing/2014/main" xmlns="" id="{D7A407B8-750A-465F-AED2-F59FFCE14827}"/>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16" name="ZoneTexte 15">
            <a:extLst>
              <a:ext uri="{FF2B5EF4-FFF2-40B4-BE49-F238E27FC236}">
                <a16:creationId xmlns:a16="http://schemas.microsoft.com/office/drawing/2014/main" xmlns="" id="{4BB3CDE5-A3FB-4C52-B615-16859ACC6996}"/>
              </a:ext>
            </a:extLst>
          </p:cNvPr>
          <p:cNvSpPr txBox="1"/>
          <p:nvPr/>
        </p:nvSpPr>
        <p:spPr>
          <a:xfrm>
            <a:off x="1638692" y="5679934"/>
            <a:ext cx="3234247" cy="307777"/>
          </a:xfrm>
          <a:prstGeom prst="rect">
            <a:avLst/>
          </a:prstGeom>
          <a:noFill/>
        </p:spPr>
        <p:txBody>
          <a:bodyPr wrap="square" rtlCol="0">
            <a:spAutoFit/>
          </a:bodyPr>
          <a:lstStyle/>
          <a:p>
            <a:r>
              <a:rPr lang="fr-FR" sz="1400" b="1" dirty="0"/>
              <a:t>Représentation  d’un champ de Markov</a:t>
            </a:r>
          </a:p>
        </p:txBody>
      </p:sp>
    </p:spTree>
    <p:extLst>
      <p:ext uri="{BB962C8B-B14F-4D97-AF65-F5344CB8AC3E}">
        <p14:creationId xmlns:p14="http://schemas.microsoft.com/office/powerpoint/2010/main" val="3035881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62</a:t>
            </a:fld>
            <a:endParaRPr lang="fr-FR"/>
          </a:p>
        </p:txBody>
      </p:sp>
      <p:sp>
        <p:nvSpPr>
          <p:cNvPr id="7" name="ZoneTexte 6"/>
          <p:cNvSpPr txBox="1"/>
          <p:nvPr/>
        </p:nvSpPr>
        <p:spPr>
          <a:xfrm>
            <a:off x="1565985" y="1968120"/>
            <a:ext cx="10772501" cy="2246769"/>
          </a:xfrm>
          <a:prstGeom prst="rect">
            <a:avLst/>
          </a:prstGeom>
          <a:noFill/>
        </p:spPr>
        <p:txBody>
          <a:bodyPr wrap="none" rtlCol="0">
            <a:spAutoFit/>
          </a:bodyPr>
          <a:lstStyle/>
          <a:p>
            <a:r>
              <a:rPr lang="fr-FR" sz="2000" dirty="0">
                <a:sym typeface="Wingdings" panose="05000000000000000000" pitchFamily="2" charset="2"/>
              </a:rPr>
              <a:t>Ensemble S fini de sites s  pixels de l’image</a:t>
            </a:r>
          </a:p>
          <a:p>
            <a:endParaRPr lang="fr-FR" sz="2000" dirty="0">
              <a:sym typeface="Wingdings" panose="05000000000000000000" pitchFamily="2" charset="2"/>
            </a:endParaRPr>
          </a:p>
          <a:p>
            <a:r>
              <a:rPr lang="fr-FR" sz="2000" dirty="0">
                <a:sym typeface="Wingdings" panose="05000000000000000000" pitchFamily="2" charset="2"/>
              </a:rPr>
              <a:t>Chaque </a:t>
            </a:r>
            <a:r>
              <a:rPr lang="fr-FR" sz="2000" b="1" dirty="0">
                <a:solidFill>
                  <a:srgbClr val="FF0000"/>
                </a:solidFill>
                <a:sym typeface="Wingdings" panose="05000000000000000000" pitchFamily="2" charset="2"/>
              </a:rPr>
              <a:t>site</a:t>
            </a:r>
            <a:r>
              <a:rPr lang="fr-FR" sz="2000" dirty="0">
                <a:sym typeface="Wingdings" panose="05000000000000000000" pitchFamily="2" charset="2"/>
              </a:rPr>
              <a:t> est associé à un descripteur prenant ses valeurs dans E: niveau de gris, étiquette, autre…</a:t>
            </a:r>
          </a:p>
          <a:p>
            <a:endParaRPr lang="fr-FR" sz="2000" dirty="0">
              <a:sym typeface="Wingdings" panose="05000000000000000000" pitchFamily="2" charset="2"/>
            </a:endParaRPr>
          </a:p>
          <a:p>
            <a:r>
              <a:rPr lang="fr-FR" sz="2000" dirty="0">
                <a:sym typeface="Wingdings" panose="05000000000000000000" pitchFamily="2" charset="2"/>
              </a:rPr>
              <a:t>Chaque </a:t>
            </a:r>
            <a:r>
              <a:rPr lang="fr-FR" sz="2000" b="1" dirty="0">
                <a:solidFill>
                  <a:srgbClr val="FF0000"/>
                </a:solidFill>
                <a:sym typeface="Wingdings" panose="05000000000000000000" pitchFamily="2" charset="2"/>
              </a:rPr>
              <a:t>site</a:t>
            </a:r>
            <a:r>
              <a:rPr lang="fr-FR" sz="2000" dirty="0">
                <a:sym typeface="Wingdings" panose="05000000000000000000" pitchFamily="2" charset="2"/>
              </a:rPr>
              <a:t> interagie localement avec ses voisins</a:t>
            </a:r>
          </a:p>
          <a:p>
            <a:r>
              <a:rPr lang="fr-FR" sz="2000" dirty="0">
                <a:sym typeface="Wingdings" panose="05000000000000000000" pitchFamily="2" charset="2"/>
              </a:rPr>
              <a:t> </a:t>
            </a:r>
          </a:p>
          <a:p>
            <a:r>
              <a:rPr lang="fr-FR" sz="2000" b="1" dirty="0">
                <a:solidFill>
                  <a:srgbClr val="00B050"/>
                </a:solidFill>
                <a:sym typeface="Wingdings" panose="05000000000000000000" pitchFamily="2" charset="2"/>
              </a:rPr>
              <a:t>Définition d’un système de voisinage</a:t>
            </a:r>
            <a:r>
              <a:rPr lang="fr-FR" sz="2000" b="1" dirty="0">
                <a:solidFill>
                  <a:srgbClr val="FFC000"/>
                </a:solidFill>
                <a:sym typeface="Wingdings" panose="05000000000000000000" pitchFamily="2" charset="2"/>
              </a:rPr>
              <a:t> </a:t>
            </a:r>
            <a:r>
              <a:rPr lang="fr-FR" sz="2000" dirty="0">
                <a:sym typeface="Wingdings" panose="05000000000000000000" pitchFamily="2" charset="2"/>
              </a:rPr>
              <a:t>tel que:</a:t>
            </a:r>
          </a:p>
        </p:txBody>
      </p:sp>
      <p:sp>
        <p:nvSpPr>
          <p:cNvPr id="13" name="Titre 1"/>
          <p:cNvSpPr txBox="1">
            <a:spLocks/>
          </p:cNvSpPr>
          <p:nvPr/>
        </p:nvSpPr>
        <p:spPr>
          <a:xfrm>
            <a:off x="1646148" y="1043777"/>
            <a:ext cx="7244996" cy="550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Description d’une image comme un champ de Markov</a:t>
            </a:r>
          </a:p>
        </p:txBody>
      </p:sp>
      <p:grpSp>
        <p:nvGrpSpPr>
          <p:cNvPr id="49" name="Groupe 48"/>
          <p:cNvGrpSpPr/>
          <p:nvPr/>
        </p:nvGrpSpPr>
        <p:grpSpPr>
          <a:xfrm>
            <a:off x="9133370" y="3235254"/>
            <a:ext cx="2087730" cy="2152865"/>
            <a:chOff x="4972493" y="3597073"/>
            <a:chExt cx="1541345" cy="1700602"/>
          </a:xfrm>
        </p:grpSpPr>
        <p:sp>
          <p:nvSpPr>
            <p:cNvPr id="5" name="Ellipse 4"/>
            <p:cNvSpPr/>
            <p:nvPr/>
          </p:nvSpPr>
          <p:spPr>
            <a:xfrm>
              <a:off x="4975221" y="3597076"/>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5255212" y="3597076"/>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535203" y="3597075"/>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5815194" y="3597074"/>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6095185" y="3597074"/>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6375176" y="3597073"/>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4975221" y="3855802"/>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6095185" y="385580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6372448" y="385580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4975221" y="4114528"/>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6095185" y="4114527"/>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6372448" y="4114527"/>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4975221" y="4373254"/>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p:cNvSpPr/>
            <p:nvPr/>
          </p:nvSpPr>
          <p:spPr>
            <a:xfrm>
              <a:off x="6095185" y="4373253"/>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p:cNvSpPr/>
            <p:nvPr/>
          </p:nvSpPr>
          <p:spPr>
            <a:xfrm>
              <a:off x="6372448" y="4373253"/>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p:cNvSpPr/>
            <p:nvPr/>
          </p:nvSpPr>
          <p:spPr>
            <a:xfrm>
              <a:off x="4975221" y="4631980"/>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a:off x="5255212" y="4631980"/>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llipse 32"/>
            <p:cNvSpPr/>
            <p:nvPr/>
          </p:nvSpPr>
          <p:spPr>
            <a:xfrm>
              <a:off x="5535203" y="4631979"/>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Ellipse 33"/>
            <p:cNvSpPr/>
            <p:nvPr/>
          </p:nvSpPr>
          <p:spPr>
            <a:xfrm>
              <a:off x="5817922" y="4631979"/>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6095185" y="4631979"/>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6372448" y="4631979"/>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p:cNvSpPr/>
            <p:nvPr/>
          </p:nvSpPr>
          <p:spPr>
            <a:xfrm>
              <a:off x="4972493" y="4890706"/>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252484" y="4890706"/>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532475" y="4890705"/>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815194" y="4890705"/>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Ellipse 40"/>
            <p:cNvSpPr/>
            <p:nvPr/>
          </p:nvSpPr>
          <p:spPr>
            <a:xfrm>
              <a:off x="6092457" y="4890705"/>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369720" y="4890705"/>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4972493" y="5149432"/>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5252484" y="5149432"/>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Ellipse 44"/>
            <p:cNvSpPr/>
            <p:nvPr/>
          </p:nvSpPr>
          <p:spPr>
            <a:xfrm>
              <a:off x="5532475" y="514943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5815194" y="514943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6092457" y="514943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6369720" y="5149431"/>
              <a:ext cx="138662" cy="1482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 name="Connecteur droit 2"/>
            <p:cNvCxnSpPr/>
            <p:nvPr/>
          </p:nvCxnSpPr>
          <p:spPr>
            <a:xfrm>
              <a:off x="4972493" y="3657608"/>
              <a:ext cx="15358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4987487" y="3933166"/>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997297" y="4192788"/>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4986664" y="4447964"/>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018563" y="4713780"/>
              <a:ext cx="14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4997297" y="4968957"/>
              <a:ext cx="144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p:cNvCxnSpPr/>
            <p:nvPr/>
          </p:nvCxnSpPr>
          <p:spPr>
            <a:xfrm>
              <a:off x="4976034" y="5224153"/>
              <a:ext cx="147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p:cNvCxnSpPr>
              <a:cxnSpLocks/>
            </p:cNvCxnSpPr>
            <p:nvPr/>
          </p:nvCxnSpPr>
          <p:spPr>
            <a:xfrm flipV="1">
              <a:off x="6444584" y="3622464"/>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a:cxnSpLocks/>
            </p:cNvCxnSpPr>
            <p:nvPr/>
          </p:nvCxnSpPr>
          <p:spPr>
            <a:xfrm flipV="1">
              <a:off x="6161041" y="3626002"/>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a:cxnSpLocks/>
            </p:cNvCxnSpPr>
            <p:nvPr/>
          </p:nvCxnSpPr>
          <p:spPr>
            <a:xfrm flipV="1">
              <a:off x="5884592" y="3636635"/>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a:cxnSpLocks/>
            </p:cNvCxnSpPr>
            <p:nvPr/>
          </p:nvCxnSpPr>
          <p:spPr>
            <a:xfrm flipV="1">
              <a:off x="5608149" y="3636637"/>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a:cxnSpLocks/>
            </p:cNvCxnSpPr>
            <p:nvPr/>
          </p:nvCxnSpPr>
          <p:spPr>
            <a:xfrm flipV="1">
              <a:off x="5321074" y="3636637"/>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a:cxnSpLocks/>
            </p:cNvCxnSpPr>
            <p:nvPr/>
          </p:nvCxnSpPr>
          <p:spPr>
            <a:xfrm flipV="1">
              <a:off x="5044634" y="3636635"/>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5535203" y="4114527"/>
              <a:ext cx="138662" cy="14824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5255212" y="3855802"/>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5535203" y="3855801"/>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5817922" y="3855801"/>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5255212" y="4114528"/>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5817922" y="4114527"/>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p:cNvSpPr/>
            <p:nvPr/>
          </p:nvSpPr>
          <p:spPr>
            <a:xfrm>
              <a:off x="5255212" y="4373254"/>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p:cNvSpPr/>
            <p:nvPr/>
          </p:nvSpPr>
          <p:spPr>
            <a:xfrm>
              <a:off x="5535203" y="4373253"/>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p:cNvSpPr/>
            <p:nvPr/>
          </p:nvSpPr>
          <p:spPr>
            <a:xfrm>
              <a:off x="5817922" y="4373253"/>
              <a:ext cx="138662" cy="1482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p:cNvSpPr txBox="1"/>
          <p:nvPr/>
        </p:nvSpPr>
        <p:spPr>
          <a:xfrm>
            <a:off x="8561240" y="5635528"/>
            <a:ext cx="3478278" cy="646331"/>
          </a:xfrm>
          <a:prstGeom prst="rect">
            <a:avLst/>
          </a:prstGeom>
          <a:noFill/>
        </p:spPr>
        <p:txBody>
          <a:bodyPr wrap="square" rtlCol="0">
            <a:spAutoFit/>
          </a:bodyPr>
          <a:lstStyle/>
          <a:p>
            <a:pPr algn="ctr"/>
            <a:r>
              <a:rPr lang="fr-FR" dirty="0"/>
              <a:t>Description d’une image sous la forme d’un champ de Markov</a:t>
            </a:r>
          </a:p>
        </p:txBody>
      </p:sp>
      <mc:AlternateContent xmlns:mc="http://schemas.openxmlformats.org/markup-compatibility/2006" xmlns:a14="http://schemas.microsoft.com/office/drawing/2010/main">
        <mc:Choice Requires="a14">
          <p:sp>
            <p:nvSpPr>
              <p:cNvPr id="50" name="ZoneTexte 49"/>
              <p:cNvSpPr txBox="1"/>
              <p:nvPr/>
            </p:nvSpPr>
            <p:spPr>
              <a:xfrm>
                <a:off x="3304884" y="4284413"/>
                <a:ext cx="2884251"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𝑠</m:t>
                          </m:r>
                        </m:sub>
                      </m:sSub>
                      <m:r>
                        <a:rPr lang="fr-FR" sz="2000" b="0" i="1" smtClean="0">
                          <a:latin typeface="Cambria Math" panose="02040503050406030204" pitchFamily="18" charset="0"/>
                        </a:rPr>
                        <m:t>=</m:t>
                      </m:r>
                      <m:d>
                        <m:dPr>
                          <m:begChr m:val="{"/>
                          <m:endChr m:val="}"/>
                          <m:ctrlPr>
                            <a:rPr lang="fr-FR" sz="2000" b="0" i="1" smtClean="0">
                              <a:latin typeface="Cambria Math" panose="02040503050406030204" pitchFamily="18" charset="0"/>
                            </a:rPr>
                          </m:ctrlPr>
                        </m:dPr>
                        <m:e>
                          <m:r>
                            <a:rPr lang="fr-FR" sz="2000" b="0" i="1" smtClean="0">
                              <a:latin typeface="Cambria Math" panose="02040503050406030204" pitchFamily="18" charset="0"/>
                            </a:rPr>
                            <m:t>𝑡</m:t>
                          </m:r>
                        </m:e>
                      </m:d>
                      <m:r>
                        <a:rPr lang="fr-FR" sz="2000" b="0" i="1" smtClean="0">
                          <a:latin typeface="Cambria Math" panose="02040503050406030204" pitchFamily="18" charset="0"/>
                        </a:rPr>
                        <m:t> </m:t>
                      </m:r>
                      <m:r>
                        <a:rPr lang="fr-FR" sz="2000" b="0" i="1" smtClean="0">
                          <a:latin typeface="Cambria Math" panose="02040503050406030204" pitchFamily="18" charset="0"/>
                        </a:rPr>
                        <m:t>𝑡𝑒𝑙</m:t>
                      </m:r>
                      <m:r>
                        <a:rPr lang="fr-FR" sz="2000" b="0" i="1" smtClean="0">
                          <a:latin typeface="Cambria Math" panose="02040503050406030204" pitchFamily="18" charset="0"/>
                        </a:rPr>
                        <m:t> </m:t>
                      </m:r>
                      <m:r>
                        <a:rPr lang="fr-FR" sz="2000" b="0" i="1" smtClean="0">
                          <a:latin typeface="Cambria Math" panose="02040503050406030204" pitchFamily="18" charset="0"/>
                        </a:rPr>
                        <m:t>𝑞𝑢𝑒</m:t>
                      </m:r>
                      <m:r>
                        <a:rPr lang="fr-FR" sz="2000" b="0" i="1" smtClean="0">
                          <a:latin typeface="Cambria Math" panose="02040503050406030204" pitchFamily="18" charset="0"/>
                        </a:rPr>
                        <m:t> </m:t>
                      </m:r>
                      <m:d>
                        <m:dPr>
                          <m:begChr m:val="{"/>
                          <m:endChr m:val=""/>
                          <m:ctrlPr>
                            <a:rPr lang="fr-FR" sz="2000" b="0" i="1" smtClean="0">
                              <a:latin typeface="Cambria Math" panose="02040503050406030204" pitchFamily="18" charset="0"/>
                            </a:rPr>
                          </m:ctrlPr>
                        </m:dPr>
                        <m:e>
                          <m:eqArr>
                            <m:eqArrPr>
                              <m:ctrlPr>
                                <a:rPr lang="fr-FR" sz="2000" b="0" i="1" smtClean="0">
                                  <a:latin typeface="Cambria Math" panose="02040503050406030204" pitchFamily="18" charset="0"/>
                                </a:rPr>
                              </m:ctrlPr>
                            </m:eqArrPr>
                            <m:e>
                              <m:r>
                                <a:rPr lang="fr-FR" sz="2000" b="0" i="1" smtClean="0">
                                  <a:latin typeface="Cambria Math" panose="02040503050406030204" pitchFamily="18" charset="0"/>
                                </a:rPr>
                                <m:t>.  </m:t>
                              </m:r>
                              <m:r>
                                <a:rPr lang="fr-FR" sz="2000" b="0" i="1" smtClean="0">
                                  <a:latin typeface="Cambria Math" panose="02040503050406030204" pitchFamily="18" charset="0"/>
                                </a:rPr>
                                <m:t>𝑠</m:t>
                              </m:r>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𝑠</m:t>
                                  </m:r>
                                </m:sub>
                              </m:sSub>
                            </m:e>
                            <m:e>
                              <m:r>
                                <a:rPr lang="fr-FR" sz="2000" b="0" i="1" smtClean="0">
                                  <a:latin typeface="Cambria Math" panose="02040503050406030204" pitchFamily="18" charset="0"/>
                                </a:rPr>
                                <m:t>.  </m:t>
                              </m:r>
                              <m:r>
                                <a:rPr lang="fr-FR" sz="2000" b="0" i="1" smtClean="0">
                                  <a:latin typeface="Cambria Math" panose="02040503050406030204" pitchFamily="18" charset="0"/>
                                </a:rPr>
                                <m:t>𝑡</m:t>
                              </m:r>
                              <m:r>
                                <a:rPr lang="fr-FR" sz="2000" b="0" i="1" smtClean="0">
                                  <a:latin typeface="Cambria Math" panose="02040503050406030204" pitchFamily="18" charset="0"/>
                                </a:rPr>
                                <m:t> ⊂ </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𝑠</m:t>
                                  </m:r>
                                </m:sub>
                              </m:sSub>
                            </m:e>
                          </m:eqArr>
                        </m:e>
                      </m:d>
                    </m:oMath>
                  </m:oMathPara>
                </a14:m>
                <a:endParaRPr lang="fr-FR" sz="2000" dirty="0"/>
              </a:p>
            </p:txBody>
          </p:sp>
        </mc:Choice>
        <mc:Fallback xmlns="">
          <p:sp>
            <p:nvSpPr>
              <p:cNvPr id="50" name="ZoneTexte 49"/>
              <p:cNvSpPr txBox="1">
                <a:spLocks noRot="1" noChangeAspect="1" noMove="1" noResize="1" noEditPoints="1" noAdjustHandles="1" noChangeArrowheads="1" noChangeShapeType="1" noTextEdit="1"/>
              </p:cNvSpPr>
              <p:nvPr/>
            </p:nvSpPr>
            <p:spPr>
              <a:xfrm>
                <a:off x="3304884" y="4284413"/>
                <a:ext cx="2884251" cy="686535"/>
              </a:xfrm>
              <a:prstGeom prst="rect">
                <a:avLst/>
              </a:prstGeom>
              <a:blipFill>
                <a:blip r:embed="rId2"/>
                <a:stretch>
                  <a:fillRect/>
                </a:stretch>
              </a:blipFill>
            </p:spPr>
            <p:txBody>
              <a:bodyPr/>
              <a:lstStyle/>
              <a:p>
                <a:r>
                  <a:rPr lang="fr-FR">
                    <a:noFill/>
                  </a:rPr>
                  <a:t> </a:t>
                </a:r>
              </a:p>
            </p:txBody>
          </p:sp>
        </mc:Fallback>
      </mc:AlternateContent>
      <p:sp>
        <p:nvSpPr>
          <p:cNvPr id="71" name="Titre 1">
            <a:extLst>
              <a:ext uri="{FF2B5EF4-FFF2-40B4-BE49-F238E27FC236}">
                <a16:creationId xmlns:a16="http://schemas.microsoft.com/office/drawing/2014/main" xmlns="" id="{FD7E6666-C18E-4D39-8CE2-464481AE712C}"/>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72" name="ZoneTexte 71">
            <a:extLst>
              <a:ext uri="{FF2B5EF4-FFF2-40B4-BE49-F238E27FC236}">
                <a16:creationId xmlns:a16="http://schemas.microsoft.com/office/drawing/2014/main" xmlns="" id="{69B39E40-6519-4811-AAED-668F40FEF154}"/>
              </a:ext>
            </a:extLst>
          </p:cNvPr>
          <p:cNvSpPr txBox="1"/>
          <p:nvPr/>
        </p:nvSpPr>
        <p:spPr>
          <a:xfrm>
            <a:off x="1050306" y="5227133"/>
            <a:ext cx="7798930" cy="400110"/>
          </a:xfrm>
          <a:prstGeom prst="rect">
            <a:avLst/>
          </a:prstGeom>
          <a:noFill/>
        </p:spPr>
        <p:txBody>
          <a:bodyPr wrap="none" rtlCol="0">
            <a:spAutoFit/>
          </a:bodyPr>
          <a:lstStyle/>
          <a:p>
            <a:r>
              <a:rPr lang="fr-FR" sz="2000" b="1" dirty="0">
                <a:sym typeface="Wingdings" panose="05000000000000000000" pitchFamily="2" charset="2"/>
              </a:rPr>
              <a:t> Niveau de gris en un site ne dépend que des niveaux de gris voisins</a:t>
            </a:r>
            <a:endParaRPr lang="fr-FR" sz="2000" b="1" dirty="0"/>
          </a:p>
        </p:txBody>
      </p: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xmlns="" id="{BB41E568-68E1-4075-8EEE-E0660FA65D7A}"/>
                  </a:ext>
                </a:extLst>
              </p:cNvPr>
              <p:cNvSpPr txBox="1"/>
              <p:nvPr/>
            </p:nvSpPr>
            <p:spPr>
              <a:xfrm>
                <a:off x="2221367" y="5855374"/>
                <a:ext cx="4782015"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𝑃</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𝑋</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e>
                        <m:e>
                          <m:sSup>
                            <m:sSupPr>
                              <m:ctrlPr>
                                <a:rPr lang="fr-FR" sz="2400" b="0" i="1" smtClean="0">
                                  <a:latin typeface="Cambria Math" panose="02040503050406030204" pitchFamily="18" charset="0"/>
                                </a:rPr>
                              </m:ctrlPr>
                            </m:sSupPr>
                            <m:e>
                              <m:r>
                                <a:rPr lang="fr-FR" sz="2400" b="0" i="1" smtClean="0">
                                  <a:latin typeface="Cambria Math" panose="02040503050406030204" pitchFamily="18" charset="0"/>
                                </a:rPr>
                                <m:t>𝑥</m:t>
                              </m:r>
                            </m:e>
                            <m:sup>
                              <m:r>
                                <a:rPr lang="fr-FR" sz="2400" b="0" i="1" smtClean="0">
                                  <a:latin typeface="Cambria Math" panose="02040503050406030204" pitchFamily="18" charset="0"/>
                                </a:rPr>
                                <m:t>𝑖</m:t>
                              </m:r>
                            </m:sup>
                          </m:sSup>
                        </m:e>
                      </m:d>
                      <m:r>
                        <a:rPr lang="fr-FR" sz="2400" b="0" i="1" smtClean="0">
                          <a:latin typeface="Cambria Math" panose="02040503050406030204" pitchFamily="18" charset="0"/>
                        </a:rPr>
                        <m:t>=</m:t>
                      </m:r>
                      <m:r>
                        <a:rPr lang="fr-FR" sz="2400" b="0" i="1" smtClean="0">
                          <a:latin typeface="Cambria Math" panose="02040503050406030204" pitchFamily="18" charset="0"/>
                        </a:rPr>
                        <m:t>𝑃</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𝑋</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𝑖</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𝑗</m:t>
                          </m:r>
                        </m:sub>
                      </m:sSub>
                      <m:r>
                        <a:rPr lang="fr-FR" sz="2400" b="0" i="1" smtClean="0">
                          <a:latin typeface="Cambria Math" panose="02040503050406030204" pitchFamily="18" charset="0"/>
                        </a:rPr>
                        <m:t>,</m:t>
                      </m:r>
                      <m:r>
                        <a:rPr lang="fr-FR" sz="2400" b="0" i="1" smtClean="0">
                          <a:latin typeface="Cambria Math" panose="02040503050406030204" pitchFamily="18" charset="0"/>
                        </a:rPr>
                        <m:t>𝑗</m:t>
                      </m:r>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𝑉</m:t>
                          </m:r>
                        </m:e>
                        <m:sub>
                          <m:r>
                            <a:rPr lang="fr-FR" sz="2400" b="0" i="1" smtClean="0">
                              <a:latin typeface="Cambria Math" panose="02040503050406030204" pitchFamily="18" charset="0"/>
                            </a:rPr>
                            <m:t>𝑖</m:t>
                          </m:r>
                        </m:sub>
                      </m:sSub>
                    </m:oMath>
                  </m:oMathPara>
                </a14:m>
                <a:endParaRPr lang="fr-FR" sz="2400" dirty="0"/>
              </a:p>
            </p:txBody>
          </p:sp>
        </mc:Choice>
        <mc:Fallback xmlns="">
          <p:sp>
            <p:nvSpPr>
              <p:cNvPr id="73" name="ZoneTexte 72">
                <a:extLst>
                  <a:ext uri="{FF2B5EF4-FFF2-40B4-BE49-F238E27FC236}">
                    <a16:creationId xmlns:a16="http://schemas.microsoft.com/office/drawing/2014/main" id="{BB41E568-68E1-4075-8EEE-E0660FA65D7A}"/>
                  </a:ext>
                </a:extLst>
              </p:cNvPr>
              <p:cNvSpPr txBox="1">
                <a:spLocks noRot="1" noChangeAspect="1" noMove="1" noResize="1" noEditPoints="1" noAdjustHandles="1" noChangeArrowheads="1" noChangeShapeType="1" noTextEdit="1"/>
              </p:cNvSpPr>
              <p:nvPr/>
            </p:nvSpPr>
            <p:spPr>
              <a:xfrm>
                <a:off x="2221367" y="5855374"/>
                <a:ext cx="4782015" cy="42550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4" name="ZoneTexte 73">
                <a:extLst>
                  <a:ext uri="{FF2B5EF4-FFF2-40B4-BE49-F238E27FC236}">
                    <a16:creationId xmlns:a16="http://schemas.microsoft.com/office/drawing/2014/main" xmlns="" id="{997BB084-EA3A-436A-B829-1BC94B43040D}"/>
                  </a:ext>
                </a:extLst>
              </p:cNvPr>
              <p:cNvSpPr txBox="1"/>
              <p:nvPr/>
            </p:nvSpPr>
            <p:spPr>
              <a:xfrm>
                <a:off x="2221367" y="6427343"/>
                <a:ext cx="8944821" cy="378245"/>
              </a:xfrm>
              <a:prstGeom prst="rect">
                <a:avLst/>
              </a:prstGeom>
              <a:noFill/>
            </p:spPr>
            <p:txBody>
              <a:bodyPr wrap="none" rtlCol="0">
                <a:spAutoFit/>
              </a:bodyPr>
              <a:lstStyle/>
              <a:p>
                <a:r>
                  <a:rPr lang="fr-FR" dirty="0"/>
                  <a:t>Avec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𝑖</m:t>
                        </m:r>
                      </m:sub>
                    </m:sSub>
                  </m:oMath>
                </a14:m>
                <a:r>
                  <a:rPr lang="fr-FR" dirty="0"/>
                  <a:t> niveau de gris du pixel i et </a:t>
                </a:r>
                <a14:m>
                  <m:oMath xmlns:m="http://schemas.openxmlformats.org/officeDocument/2006/math">
                    <m:sSup>
                      <m:sSupPr>
                        <m:ctrlPr>
                          <a:rPr lang="fr-FR" i="1" smtClean="0">
                            <a:latin typeface="Cambria Math" panose="02040503050406030204" pitchFamily="18" charset="0"/>
                          </a:rPr>
                        </m:ctrlPr>
                      </m:sSupPr>
                      <m:e>
                        <m:r>
                          <a:rPr lang="fr-FR" b="0" i="1" smtClean="0">
                            <a:latin typeface="Cambria Math" panose="02040503050406030204" pitchFamily="18" charset="0"/>
                          </a:rPr>
                          <m:t>𝑥</m:t>
                        </m:r>
                      </m:e>
                      <m:sup>
                        <m:r>
                          <a:rPr lang="fr-FR" b="0" i="1" smtClean="0">
                            <a:latin typeface="Cambria Math" panose="02040503050406030204" pitchFamily="18" charset="0"/>
                          </a:rPr>
                          <m:t>𝑖</m:t>
                        </m:r>
                      </m:sup>
                    </m:sSup>
                  </m:oMath>
                </a14:m>
                <a:r>
                  <a:rPr lang="fr-FR" dirty="0"/>
                  <a:t> niveaux de gris dans le reste de l’image (sauf en i) </a:t>
                </a:r>
              </a:p>
            </p:txBody>
          </p:sp>
        </mc:Choice>
        <mc:Fallback xmlns="">
          <p:sp>
            <p:nvSpPr>
              <p:cNvPr id="74" name="ZoneTexte 73">
                <a:extLst>
                  <a:ext uri="{FF2B5EF4-FFF2-40B4-BE49-F238E27FC236}">
                    <a16:creationId xmlns:a16="http://schemas.microsoft.com/office/drawing/2014/main" id="{997BB084-EA3A-436A-B829-1BC94B43040D}"/>
                  </a:ext>
                </a:extLst>
              </p:cNvPr>
              <p:cNvSpPr txBox="1">
                <a:spLocks noRot="1" noChangeAspect="1" noMove="1" noResize="1" noEditPoints="1" noAdjustHandles="1" noChangeArrowheads="1" noChangeShapeType="1" noTextEdit="1"/>
              </p:cNvSpPr>
              <p:nvPr/>
            </p:nvSpPr>
            <p:spPr>
              <a:xfrm>
                <a:off x="2221367" y="6427343"/>
                <a:ext cx="8944821" cy="378245"/>
              </a:xfrm>
              <a:prstGeom prst="rect">
                <a:avLst/>
              </a:prstGeom>
              <a:blipFill>
                <a:blip r:embed="rId4"/>
                <a:stretch>
                  <a:fillRect l="-545" t="-4839" b="-25806"/>
                </a:stretch>
              </a:blipFill>
            </p:spPr>
            <p:txBody>
              <a:bodyPr/>
              <a:lstStyle/>
              <a:p>
                <a:r>
                  <a:rPr lang="fr-FR">
                    <a:noFill/>
                  </a:rPr>
                  <a:t> </a:t>
                </a:r>
              </a:p>
            </p:txBody>
          </p:sp>
        </mc:Fallback>
      </mc:AlternateContent>
      <p:sp>
        <p:nvSpPr>
          <p:cNvPr id="68" name="ZoneTexte 67">
            <a:extLst>
              <a:ext uri="{FF2B5EF4-FFF2-40B4-BE49-F238E27FC236}">
                <a16:creationId xmlns:a16="http://schemas.microsoft.com/office/drawing/2014/main" xmlns="" id="{386BF587-9010-49D9-A38A-330404DBDC1C}"/>
              </a:ext>
            </a:extLst>
          </p:cNvPr>
          <p:cNvSpPr txBox="1"/>
          <p:nvPr/>
        </p:nvSpPr>
        <p:spPr>
          <a:xfrm>
            <a:off x="8931363" y="1119407"/>
            <a:ext cx="591829" cy="400110"/>
          </a:xfrm>
          <a:prstGeom prst="rect">
            <a:avLst/>
          </a:prstGeom>
          <a:noFill/>
        </p:spPr>
        <p:txBody>
          <a:bodyPr wrap="none" rtlCol="0">
            <a:spAutoFit/>
          </a:bodyPr>
          <a:lstStyle/>
          <a:p>
            <a:r>
              <a:rPr lang="fr-FR" sz="2000" dirty="0"/>
              <a:t>[21]</a:t>
            </a:r>
          </a:p>
        </p:txBody>
      </p:sp>
    </p:spTree>
    <p:extLst>
      <p:ext uri="{BB962C8B-B14F-4D97-AF65-F5344CB8AC3E}">
        <p14:creationId xmlns:p14="http://schemas.microsoft.com/office/powerpoint/2010/main" val="3779545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438455" y="6492875"/>
            <a:ext cx="753545" cy="365125"/>
          </a:xfrm>
        </p:spPr>
        <p:txBody>
          <a:bodyPr/>
          <a:lstStyle/>
          <a:p>
            <a:fld id="{40512DD5-7942-4E02-B993-F7F0357CEC44}" type="slidenum">
              <a:rPr lang="fr-FR" smtClean="0"/>
              <a:pPr/>
              <a:t>63</a:t>
            </a:fld>
            <a:endParaRPr lang="fr-FR"/>
          </a:p>
        </p:txBody>
      </p:sp>
      <p:sp>
        <p:nvSpPr>
          <p:cNvPr id="7" name="ZoneTexte 6"/>
          <p:cNvSpPr txBox="1"/>
          <p:nvPr/>
        </p:nvSpPr>
        <p:spPr>
          <a:xfrm>
            <a:off x="1364385" y="4635440"/>
            <a:ext cx="7833363" cy="707886"/>
          </a:xfrm>
          <a:prstGeom prst="rect">
            <a:avLst/>
          </a:prstGeom>
          <a:noFill/>
        </p:spPr>
        <p:txBody>
          <a:bodyPr wrap="none" rtlCol="0">
            <a:spAutoFit/>
          </a:bodyPr>
          <a:lstStyle/>
          <a:p>
            <a:pPr marL="342900" indent="-342900">
              <a:buFont typeface="Wingdings" panose="05000000000000000000" pitchFamily="2" charset="2"/>
              <a:buChar char="à"/>
            </a:pPr>
            <a:r>
              <a:rPr lang="fr-FR" sz="2000" dirty="0">
                <a:sym typeface="Wingdings" panose="05000000000000000000" pitchFamily="2" charset="2"/>
              </a:rPr>
              <a:t>Accès à une séquence d’observations Y= niveaux de gris dans l’images</a:t>
            </a:r>
            <a:endParaRPr lang="fr-FR" sz="2000" b="1" dirty="0">
              <a:solidFill>
                <a:srgbClr val="FFC000"/>
              </a:solidFill>
              <a:sym typeface="Wingdings" panose="05000000000000000000" pitchFamily="2" charset="2"/>
            </a:endParaRPr>
          </a:p>
          <a:p>
            <a:pPr marL="342900" indent="-342900">
              <a:buFont typeface="Wingdings" panose="05000000000000000000" pitchFamily="2" charset="2"/>
              <a:buChar char="à"/>
            </a:pPr>
            <a:r>
              <a:rPr lang="fr-FR" sz="2000" b="1" dirty="0">
                <a:solidFill>
                  <a:srgbClr val="FF0000"/>
                </a:solidFill>
                <a:sym typeface="Wingdings" panose="05000000000000000000" pitchFamily="2" charset="2"/>
              </a:rPr>
              <a:t>Recherche d’une séquence d’étiquettes X inconnue</a:t>
            </a:r>
          </a:p>
        </p:txBody>
      </p:sp>
      <p:sp>
        <p:nvSpPr>
          <p:cNvPr id="13" name="Titre 1"/>
          <p:cNvSpPr txBox="1">
            <a:spLocks/>
          </p:cNvSpPr>
          <p:nvPr/>
        </p:nvSpPr>
        <p:spPr>
          <a:xfrm>
            <a:off x="1576019" y="1031336"/>
            <a:ext cx="6383426" cy="49859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Modélisation probabiliste d’une segmentation </a:t>
            </a:r>
          </a:p>
        </p:txBody>
      </p:sp>
      <p:sp>
        <p:nvSpPr>
          <p:cNvPr id="55" name="ZoneTexte 54"/>
          <p:cNvSpPr txBox="1"/>
          <p:nvPr/>
        </p:nvSpPr>
        <p:spPr>
          <a:xfrm>
            <a:off x="11773738" y="1784093"/>
            <a:ext cx="332142" cy="369332"/>
          </a:xfrm>
          <a:prstGeom prst="rect">
            <a:avLst/>
          </a:prstGeom>
          <a:noFill/>
        </p:spPr>
        <p:txBody>
          <a:bodyPr wrap="none" rtlCol="0">
            <a:spAutoFit/>
          </a:bodyPr>
          <a:lstStyle/>
          <a:p>
            <a:r>
              <a:rPr lang="fr-FR" b="1" dirty="0">
                <a:solidFill>
                  <a:schemeClr val="accent1"/>
                </a:solidFill>
              </a:rPr>
              <a:t>X</a:t>
            </a:r>
          </a:p>
        </p:txBody>
      </p:sp>
      <p:sp>
        <p:nvSpPr>
          <p:cNvPr id="56" name="ZoneTexte 55"/>
          <p:cNvSpPr txBox="1"/>
          <p:nvPr/>
        </p:nvSpPr>
        <p:spPr>
          <a:xfrm>
            <a:off x="10281417" y="1173697"/>
            <a:ext cx="330540" cy="369332"/>
          </a:xfrm>
          <a:prstGeom prst="rect">
            <a:avLst/>
          </a:prstGeom>
          <a:noFill/>
        </p:spPr>
        <p:txBody>
          <a:bodyPr wrap="none" rtlCol="0">
            <a:spAutoFit/>
          </a:bodyPr>
          <a:lstStyle/>
          <a:p>
            <a:r>
              <a:rPr lang="fr-FR" b="1" dirty="0">
                <a:solidFill>
                  <a:srgbClr val="FF0000"/>
                </a:solidFill>
              </a:rPr>
              <a:t>Y</a:t>
            </a:r>
          </a:p>
        </p:txBody>
      </p:sp>
      <p:grpSp>
        <p:nvGrpSpPr>
          <p:cNvPr id="35" name="Groupe 34"/>
          <p:cNvGrpSpPr/>
          <p:nvPr/>
        </p:nvGrpSpPr>
        <p:grpSpPr>
          <a:xfrm>
            <a:off x="9902173" y="1797884"/>
            <a:ext cx="2087730" cy="2152865"/>
            <a:chOff x="4972493" y="3597073"/>
            <a:chExt cx="1541345" cy="1700602"/>
          </a:xfrm>
          <a:solidFill>
            <a:schemeClr val="accent1"/>
          </a:solidFill>
          <a:scene3d>
            <a:camera prst="orthographicFront">
              <a:rot lat="0" lon="18599967" rev="0"/>
            </a:camera>
            <a:lightRig rig="threePt" dir="t"/>
          </a:scene3d>
        </p:grpSpPr>
        <p:sp>
          <p:nvSpPr>
            <p:cNvPr id="36" name="Ellipse 35"/>
            <p:cNvSpPr/>
            <p:nvPr/>
          </p:nvSpPr>
          <p:spPr>
            <a:xfrm>
              <a:off x="4975221" y="3597076"/>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5255212" y="3597076"/>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5535203" y="3597075"/>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5815194" y="3597074"/>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6095185" y="3597074"/>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6375176" y="3597073"/>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4975221" y="3855802"/>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Ellipse 45"/>
            <p:cNvSpPr/>
            <p:nvPr/>
          </p:nvSpPr>
          <p:spPr>
            <a:xfrm>
              <a:off x="6095185" y="385580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6372448" y="385580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llipse 47"/>
            <p:cNvSpPr/>
            <p:nvPr/>
          </p:nvSpPr>
          <p:spPr>
            <a:xfrm>
              <a:off x="4975221" y="4114528"/>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Ellipse 49"/>
            <p:cNvSpPr/>
            <p:nvPr/>
          </p:nvSpPr>
          <p:spPr>
            <a:xfrm>
              <a:off x="6095185" y="4114527"/>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Ellipse 50"/>
            <p:cNvSpPr/>
            <p:nvPr/>
          </p:nvSpPr>
          <p:spPr>
            <a:xfrm>
              <a:off x="6372448" y="4114527"/>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4975221" y="4373254"/>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6095185" y="4373253"/>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Ellipse 53"/>
            <p:cNvSpPr/>
            <p:nvPr/>
          </p:nvSpPr>
          <p:spPr>
            <a:xfrm>
              <a:off x="6372448" y="4373253"/>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Ellipse 60"/>
            <p:cNvSpPr/>
            <p:nvPr/>
          </p:nvSpPr>
          <p:spPr>
            <a:xfrm>
              <a:off x="4975221" y="4631980"/>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255212" y="4631980"/>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5535203" y="4631979"/>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5817922" y="4631979"/>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095185" y="4631979"/>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372448" y="4631979"/>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4972493" y="4890706"/>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5252484" y="4890706"/>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5532475" y="4890705"/>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5815194" y="4890705"/>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a:off x="6092457" y="4890705"/>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6369720" y="4890705"/>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4972493" y="5149432"/>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5252484" y="5149432"/>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5532475" y="514943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5815194" y="514943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6092457" y="514943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6369720" y="514943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9" name="Connecteur droit 78"/>
            <p:cNvCxnSpPr/>
            <p:nvPr/>
          </p:nvCxnSpPr>
          <p:spPr>
            <a:xfrm>
              <a:off x="4972493" y="3657608"/>
              <a:ext cx="1535889"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4987487" y="3933166"/>
              <a:ext cx="1476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4997297" y="4192788"/>
              <a:ext cx="1476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4986664" y="4447964"/>
              <a:ext cx="1476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a:off x="5018563" y="4713780"/>
              <a:ext cx="1440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4997297" y="4968957"/>
              <a:ext cx="1440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4976034" y="5224153"/>
              <a:ext cx="1476000"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a:cxnSpLocks/>
            </p:cNvCxnSpPr>
            <p:nvPr/>
          </p:nvCxnSpPr>
          <p:spPr>
            <a:xfrm flipV="1">
              <a:off x="6444584" y="3622464"/>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a:cxnSpLocks/>
            </p:cNvCxnSpPr>
            <p:nvPr/>
          </p:nvCxnSpPr>
          <p:spPr>
            <a:xfrm flipV="1">
              <a:off x="6161041" y="3626002"/>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a:cxnSpLocks/>
            </p:cNvCxnSpPr>
            <p:nvPr/>
          </p:nvCxnSpPr>
          <p:spPr>
            <a:xfrm flipV="1">
              <a:off x="5884592" y="3636635"/>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a:cxnSpLocks/>
            </p:cNvCxnSpPr>
            <p:nvPr/>
          </p:nvCxnSpPr>
          <p:spPr>
            <a:xfrm flipV="1">
              <a:off x="5608149" y="3636637"/>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a:cxnSpLocks/>
            </p:cNvCxnSpPr>
            <p:nvPr/>
          </p:nvCxnSpPr>
          <p:spPr>
            <a:xfrm flipV="1">
              <a:off x="5321074" y="3636637"/>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a:cxnSpLocks/>
            </p:cNvCxnSpPr>
            <p:nvPr/>
          </p:nvCxnSpPr>
          <p:spPr>
            <a:xfrm flipV="1">
              <a:off x="5044634" y="3636635"/>
              <a:ext cx="0" cy="162000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Ellipse 91"/>
            <p:cNvSpPr/>
            <p:nvPr/>
          </p:nvSpPr>
          <p:spPr>
            <a:xfrm>
              <a:off x="5535203" y="4114527"/>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Ellipse 92"/>
            <p:cNvSpPr/>
            <p:nvPr/>
          </p:nvSpPr>
          <p:spPr>
            <a:xfrm>
              <a:off x="5255212" y="3855802"/>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Ellipse 93"/>
            <p:cNvSpPr/>
            <p:nvPr/>
          </p:nvSpPr>
          <p:spPr>
            <a:xfrm>
              <a:off x="5535203" y="385580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Ellipse 94"/>
            <p:cNvSpPr/>
            <p:nvPr/>
          </p:nvSpPr>
          <p:spPr>
            <a:xfrm>
              <a:off x="5817922" y="3855801"/>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Ellipse 95"/>
            <p:cNvSpPr/>
            <p:nvPr/>
          </p:nvSpPr>
          <p:spPr>
            <a:xfrm>
              <a:off x="5255212" y="4114528"/>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Ellipse 96"/>
            <p:cNvSpPr/>
            <p:nvPr/>
          </p:nvSpPr>
          <p:spPr>
            <a:xfrm>
              <a:off x="5817922" y="4114527"/>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Ellipse 97"/>
            <p:cNvSpPr/>
            <p:nvPr/>
          </p:nvSpPr>
          <p:spPr>
            <a:xfrm>
              <a:off x="5255212" y="4373254"/>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p:cNvSpPr/>
            <p:nvPr/>
          </p:nvSpPr>
          <p:spPr>
            <a:xfrm>
              <a:off x="5535203" y="4373253"/>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5817922" y="4373253"/>
              <a:ext cx="138662" cy="148243"/>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1" name="Groupe 100"/>
          <p:cNvGrpSpPr/>
          <p:nvPr/>
        </p:nvGrpSpPr>
        <p:grpSpPr>
          <a:xfrm>
            <a:off x="9569790" y="1677151"/>
            <a:ext cx="2087730" cy="2152865"/>
            <a:chOff x="4972493" y="3597073"/>
            <a:chExt cx="1541345" cy="1700602"/>
          </a:xfrm>
          <a:solidFill>
            <a:srgbClr val="FF0000"/>
          </a:solidFill>
          <a:scene3d>
            <a:camera prst="orthographicFront">
              <a:rot lat="0" lon="18599967" rev="0"/>
            </a:camera>
            <a:lightRig rig="threePt" dir="t"/>
          </a:scene3d>
        </p:grpSpPr>
        <p:sp>
          <p:nvSpPr>
            <p:cNvPr id="102" name="Ellipse 101"/>
            <p:cNvSpPr/>
            <p:nvPr/>
          </p:nvSpPr>
          <p:spPr>
            <a:xfrm>
              <a:off x="4975221" y="3597076"/>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5255212" y="3597076"/>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5535203" y="3597075"/>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Ellipse 104"/>
            <p:cNvSpPr/>
            <p:nvPr/>
          </p:nvSpPr>
          <p:spPr>
            <a:xfrm>
              <a:off x="5815194" y="3597074"/>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p:cNvSpPr/>
            <p:nvPr/>
          </p:nvSpPr>
          <p:spPr>
            <a:xfrm>
              <a:off x="6095185" y="3597074"/>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Ellipse 106"/>
            <p:cNvSpPr/>
            <p:nvPr/>
          </p:nvSpPr>
          <p:spPr>
            <a:xfrm>
              <a:off x="6375176" y="3597073"/>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Ellipse 107"/>
            <p:cNvSpPr/>
            <p:nvPr/>
          </p:nvSpPr>
          <p:spPr>
            <a:xfrm>
              <a:off x="4975221" y="3855802"/>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p:cNvSpPr/>
            <p:nvPr/>
          </p:nvSpPr>
          <p:spPr>
            <a:xfrm>
              <a:off x="6095185" y="385580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Ellipse 109"/>
            <p:cNvSpPr/>
            <p:nvPr/>
          </p:nvSpPr>
          <p:spPr>
            <a:xfrm>
              <a:off x="6372448" y="385580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Ellipse 110"/>
            <p:cNvSpPr/>
            <p:nvPr/>
          </p:nvSpPr>
          <p:spPr>
            <a:xfrm>
              <a:off x="4975221" y="4114528"/>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6095185" y="4114527"/>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Ellipse 112"/>
            <p:cNvSpPr/>
            <p:nvPr/>
          </p:nvSpPr>
          <p:spPr>
            <a:xfrm>
              <a:off x="6372448" y="4114527"/>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4" name="Ellipse 113"/>
            <p:cNvSpPr/>
            <p:nvPr/>
          </p:nvSpPr>
          <p:spPr>
            <a:xfrm>
              <a:off x="4975221" y="4373254"/>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Ellipse 114"/>
            <p:cNvSpPr/>
            <p:nvPr/>
          </p:nvSpPr>
          <p:spPr>
            <a:xfrm>
              <a:off x="6095185" y="4373253"/>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p:cNvSpPr/>
            <p:nvPr/>
          </p:nvSpPr>
          <p:spPr>
            <a:xfrm>
              <a:off x="6372448" y="4373253"/>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p:cNvSpPr/>
            <p:nvPr/>
          </p:nvSpPr>
          <p:spPr>
            <a:xfrm>
              <a:off x="4975221" y="4631980"/>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Ellipse 117"/>
            <p:cNvSpPr/>
            <p:nvPr/>
          </p:nvSpPr>
          <p:spPr>
            <a:xfrm>
              <a:off x="5255212" y="4631980"/>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p:cNvSpPr/>
            <p:nvPr/>
          </p:nvSpPr>
          <p:spPr>
            <a:xfrm>
              <a:off x="5535203" y="4631979"/>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Ellipse 119"/>
            <p:cNvSpPr/>
            <p:nvPr/>
          </p:nvSpPr>
          <p:spPr>
            <a:xfrm>
              <a:off x="5817922" y="4631979"/>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1" name="Ellipse 120"/>
            <p:cNvSpPr/>
            <p:nvPr/>
          </p:nvSpPr>
          <p:spPr>
            <a:xfrm>
              <a:off x="6095185" y="4631979"/>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p:cNvSpPr/>
            <p:nvPr/>
          </p:nvSpPr>
          <p:spPr>
            <a:xfrm>
              <a:off x="6372448" y="4631979"/>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Ellipse 122"/>
            <p:cNvSpPr/>
            <p:nvPr/>
          </p:nvSpPr>
          <p:spPr>
            <a:xfrm>
              <a:off x="4972493" y="4890706"/>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4" name="Ellipse 123"/>
            <p:cNvSpPr/>
            <p:nvPr/>
          </p:nvSpPr>
          <p:spPr>
            <a:xfrm>
              <a:off x="5252484" y="4890706"/>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5" name="Ellipse 124"/>
            <p:cNvSpPr/>
            <p:nvPr/>
          </p:nvSpPr>
          <p:spPr>
            <a:xfrm>
              <a:off x="5532475" y="4890705"/>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p:cNvSpPr/>
            <p:nvPr/>
          </p:nvSpPr>
          <p:spPr>
            <a:xfrm>
              <a:off x="5815194" y="4890705"/>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6092457" y="4890705"/>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8" name="Ellipse 127"/>
            <p:cNvSpPr/>
            <p:nvPr/>
          </p:nvSpPr>
          <p:spPr>
            <a:xfrm>
              <a:off x="6369720" y="4890705"/>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9" name="Ellipse 128"/>
            <p:cNvSpPr/>
            <p:nvPr/>
          </p:nvSpPr>
          <p:spPr>
            <a:xfrm>
              <a:off x="4972493" y="5149432"/>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0" name="Ellipse 129"/>
            <p:cNvSpPr/>
            <p:nvPr/>
          </p:nvSpPr>
          <p:spPr>
            <a:xfrm>
              <a:off x="5252484" y="5149432"/>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Ellipse 130"/>
            <p:cNvSpPr/>
            <p:nvPr/>
          </p:nvSpPr>
          <p:spPr>
            <a:xfrm>
              <a:off x="5532475" y="514943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Ellipse 131"/>
            <p:cNvSpPr/>
            <p:nvPr/>
          </p:nvSpPr>
          <p:spPr>
            <a:xfrm>
              <a:off x="5815194" y="514943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Ellipse 132"/>
            <p:cNvSpPr/>
            <p:nvPr/>
          </p:nvSpPr>
          <p:spPr>
            <a:xfrm>
              <a:off x="6092457" y="514943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Ellipse 133"/>
            <p:cNvSpPr/>
            <p:nvPr/>
          </p:nvSpPr>
          <p:spPr>
            <a:xfrm>
              <a:off x="6369720" y="514943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5" name="Connecteur droit 134"/>
            <p:cNvCxnSpPr/>
            <p:nvPr/>
          </p:nvCxnSpPr>
          <p:spPr>
            <a:xfrm>
              <a:off x="4972493" y="3657608"/>
              <a:ext cx="1535889"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p:nvCxnSpPr>
          <p:spPr>
            <a:xfrm>
              <a:off x="4987487" y="3933166"/>
              <a:ext cx="1476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Connecteur droit 136"/>
            <p:cNvCxnSpPr/>
            <p:nvPr/>
          </p:nvCxnSpPr>
          <p:spPr>
            <a:xfrm>
              <a:off x="4997297" y="4192788"/>
              <a:ext cx="1476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Connecteur droit 137"/>
            <p:cNvCxnSpPr/>
            <p:nvPr/>
          </p:nvCxnSpPr>
          <p:spPr>
            <a:xfrm>
              <a:off x="4986664" y="4447964"/>
              <a:ext cx="1476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Connecteur droit 138"/>
            <p:cNvCxnSpPr/>
            <p:nvPr/>
          </p:nvCxnSpPr>
          <p:spPr>
            <a:xfrm>
              <a:off x="5018563" y="4713780"/>
              <a:ext cx="1440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Connecteur droit 139"/>
            <p:cNvCxnSpPr/>
            <p:nvPr/>
          </p:nvCxnSpPr>
          <p:spPr>
            <a:xfrm>
              <a:off x="4997297" y="4968957"/>
              <a:ext cx="1440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Connecteur droit 140"/>
            <p:cNvCxnSpPr/>
            <p:nvPr/>
          </p:nvCxnSpPr>
          <p:spPr>
            <a:xfrm>
              <a:off x="4976034" y="5224153"/>
              <a:ext cx="1476000"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Connecteur droit 141"/>
            <p:cNvCxnSpPr>
              <a:cxnSpLocks/>
            </p:cNvCxnSpPr>
            <p:nvPr/>
          </p:nvCxnSpPr>
          <p:spPr>
            <a:xfrm flipV="1">
              <a:off x="6444584" y="3622464"/>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Connecteur droit 142"/>
            <p:cNvCxnSpPr>
              <a:cxnSpLocks/>
            </p:cNvCxnSpPr>
            <p:nvPr/>
          </p:nvCxnSpPr>
          <p:spPr>
            <a:xfrm flipV="1">
              <a:off x="6161041" y="3626002"/>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Connecteur droit 143"/>
            <p:cNvCxnSpPr>
              <a:cxnSpLocks/>
            </p:cNvCxnSpPr>
            <p:nvPr/>
          </p:nvCxnSpPr>
          <p:spPr>
            <a:xfrm flipV="1">
              <a:off x="5884592" y="3636635"/>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Connecteur droit 144"/>
            <p:cNvCxnSpPr>
              <a:cxnSpLocks/>
            </p:cNvCxnSpPr>
            <p:nvPr/>
          </p:nvCxnSpPr>
          <p:spPr>
            <a:xfrm flipV="1">
              <a:off x="5608149" y="3636637"/>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Connecteur droit 145"/>
            <p:cNvCxnSpPr>
              <a:cxnSpLocks/>
            </p:cNvCxnSpPr>
            <p:nvPr/>
          </p:nvCxnSpPr>
          <p:spPr>
            <a:xfrm flipV="1">
              <a:off x="5321074" y="3636637"/>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a:cxnSpLocks/>
            </p:cNvCxnSpPr>
            <p:nvPr/>
          </p:nvCxnSpPr>
          <p:spPr>
            <a:xfrm flipV="1">
              <a:off x="5044634" y="3636635"/>
              <a:ext cx="0" cy="162000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8" name="Ellipse 147"/>
            <p:cNvSpPr/>
            <p:nvPr/>
          </p:nvSpPr>
          <p:spPr>
            <a:xfrm>
              <a:off x="5535203" y="4114527"/>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9" name="Ellipse 148"/>
            <p:cNvSpPr/>
            <p:nvPr/>
          </p:nvSpPr>
          <p:spPr>
            <a:xfrm>
              <a:off x="5255212" y="3855802"/>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Ellipse 149"/>
            <p:cNvSpPr/>
            <p:nvPr/>
          </p:nvSpPr>
          <p:spPr>
            <a:xfrm>
              <a:off x="5535203" y="385580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Ellipse 150"/>
            <p:cNvSpPr/>
            <p:nvPr/>
          </p:nvSpPr>
          <p:spPr>
            <a:xfrm>
              <a:off x="5817922" y="3855801"/>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Ellipse 151"/>
            <p:cNvSpPr/>
            <p:nvPr/>
          </p:nvSpPr>
          <p:spPr>
            <a:xfrm>
              <a:off x="5255212" y="4114528"/>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3" name="Ellipse 152"/>
            <p:cNvSpPr/>
            <p:nvPr/>
          </p:nvSpPr>
          <p:spPr>
            <a:xfrm>
              <a:off x="5817922" y="4114527"/>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Ellipse 153"/>
            <p:cNvSpPr/>
            <p:nvPr/>
          </p:nvSpPr>
          <p:spPr>
            <a:xfrm>
              <a:off x="5255212" y="4373254"/>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5" name="Ellipse 154"/>
            <p:cNvSpPr/>
            <p:nvPr/>
          </p:nvSpPr>
          <p:spPr>
            <a:xfrm>
              <a:off x="5535203" y="4373253"/>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6" name="Ellipse 155"/>
            <p:cNvSpPr/>
            <p:nvPr/>
          </p:nvSpPr>
          <p:spPr>
            <a:xfrm>
              <a:off x="5817922" y="4373253"/>
              <a:ext cx="138662" cy="148243"/>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7" name="Ellipse 156"/>
          <p:cNvSpPr/>
          <p:nvPr/>
        </p:nvSpPr>
        <p:spPr>
          <a:xfrm>
            <a:off x="6554550" y="1860483"/>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58" name="Ellipse 157"/>
          <p:cNvSpPr/>
          <p:nvPr/>
        </p:nvSpPr>
        <p:spPr>
          <a:xfrm>
            <a:off x="7976110" y="1856737"/>
            <a:ext cx="882502" cy="829338"/>
          </a:xfrm>
          <a:prstGeom prst="ellipse">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59" name="Ellipse 158"/>
          <p:cNvSpPr/>
          <p:nvPr/>
        </p:nvSpPr>
        <p:spPr>
          <a:xfrm>
            <a:off x="2220618" y="185673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60" name="Ellipse 159"/>
          <p:cNvSpPr/>
          <p:nvPr/>
        </p:nvSpPr>
        <p:spPr>
          <a:xfrm>
            <a:off x="3647903" y="1856737"/>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sp>
        <p:nvSpPr>
          <p:cNvPr id="161" name="Ellipse 160"/>
          <p:cNvSpPr/>
          <p:nvPr/>
        </p:nvSpPr>
        <p:spPr>
          <a:xfrm>
            <a:off x="5075188" y="1860483"/>
            <a:ext cx="882502" cy="8293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a:t>
            </a:r>
          </a:p>
        </p:txBody>
      </p:sp>
      <p:cxnSp>
        <p:nvCxnSpPr>
          <p:cNvPr id="162" name="Connecteur droit 161"/>
          <p:cNvCxnSpPr>
            <a:cxnSpLocks/>
            <a:stCxn id="161" idx="6"/>
            <a:endCxn id="157" idx="2"/>
          </p:cNvCxnSpPr>
          <p:nvPr/>
        </p:nvCxnSpPr>
        <p:spPr>
          <a:xfrm>
            <a:off x="5957690" y="2275152"/>
            <a:ext cx="59686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Connecteur droit avec flèche 162"/>
          <p:cNvCxnSpPr>
            <a:cxnSpLocks/>
            <a:stCxn id="160" idx="6"/>
            <a:endCxn id="161" idx="2"/>
          </p:cNvCxnSpPr>
          <p:nvPr/>
        </p:nvCxnSpPr>
        <p:spPr>
          <a:xfrm>
            <a:off x="4530405" y="2271406"/>
            <a:ext cx="544783"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eur droit avec flèche 163"/>
          <p:cNvCxnSpPr>
            <a:cxnSpLocks/>
            <a:stCxn id="159" idx="6"/>
            <a:endCxn id="160" idx="2"/>
          </p:cNvCxnSpPr>
          <p:nvPr/>
        </p:nvCxnSpPr>
        <p:spPr>
          <a:xfrm>
            <a:off x="3103120" y="2271406"/>
            <a:ext cx="5447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onnecteur droit avec flèche 164"/>
          <p:cNvCxnSpPr>
            <a:cxnSpLocks/>
            <a:stCxn id="157" idx="6"/>
            <a:endCxn id="158" idx="2"/>
          </p:cNvCxnSpPr>
          <p:nvPr/>
        </p:nvCxnSpPr>
        <p:spPr>
          <a:xfrm flipV="1">
            <a:off x="7437052" y="2271406"/>
            <a:ext cx="539058" cy="37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ZoneTexte 165"/>
          <p:cNvSpPr txBox="1"/>
          <p:nvPr/>
        </p:nvSpPr>
        <p:spPr>
          <a:xfrm>
            <a:off x="2434242" y="3785816"/>
            <a:ext cx="379912" cy="307777"/>
          </a:xfrm>
          <a:prstGeom prst="rect">
            <a:avLst/>
          </a:prstGeom>
          <a:noFill/>
        </p:spPr>
        <p:txBody>
          <a:bodyPr wrap="none" lIns="0" tIns="0" rIns="0" bIns="0" rtlCol="0">
            <a:spAutoFit/>
          </a:bodyPr>
          <a:lstStyle/>
          <a:p>
            <a:r>
              <a:rPr lang="fr-FR" sz="2000" dirty="0"/>
              <a:t>t=0</a:t>
            </a:r>
          </a:p>
        </p:txBody>
      </p:sp>
      <mc:AlternateContent xmlns:mc="http://schemas.openxmlformats.org/markup-compatibility/2006" xmlns:a14="http://schemas.microsoft.com/office/drawing/2010/main">
        <mc:Choice Requires="a14">
          <p:sp>
            <p:nvSpPr>
              <p:cNvPr id="167" name="Ellipse 166"/>
              <p:cNvSpPr/>
              <p:nvPr/>
            </p:nvSpPr>
            <p:spPr>
              <a:xfrm>
                <a:off x="2355246" y="314867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167" name="Ellipse 166"/>
              <p:cNvSpPr>
                <a:spLocks noRot="1" noChangeAspect="1" noMove="1" noResize="1" noEditPoints="1" noAdjustHandles="1" noChangeArrowheads="1" noChangeShapeType="1" noTextEdit="1"/>
              </p:cNvSpPr>
              <p:nvPr/>
            </p:nvSpPr>
            <p:spPr>
              <a:xfrm>
                <a:off x="2355246" y="3148670"/>
                <a:ext cx="617685" cy="593664"/>
              </a:xfrm>
              <a:prstGeom prst="ellipse">
                <a:avLst/>
              </a:prstGeom>
              <a:blipFill>
                <a:blip r:embed="rId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8" name="Ellipse 167"/>
              <p:cNvSpPr/>
              <p:nvPr/>
            </p:nvSpPr>
            <p:spPr>
              <a:xfrm>
                <a:off x="3782531" y="312089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𝟏</m:t>
                          </m:r>
                        </m:sub>
                      </m:sSub>
                    </m:oMath>
                  </m:oMathPara>
                </a14:m>
                <a:endParaRPr lang="fr-FR" sz="2800" b="1" dirty="0">
                  <a:solidFill>
                    <a:schemeClr val="bg1"/>
                  </a:solidFill>
                </a:endParaRPr>
              </a:p>
            </p:txBody>
          </p:sp>
        </mc:Choice>
        <mc:Fallback xmlns="">
          <p:sp>
            <p:nvSpPr>
              <p:cNvPr id="168" name="Ellipse 167"/>
              <p:cNvSpPr>
                <a:spLocks noRot="1" noChangeAspect="1" noMove="1" noResize="1" noEditPoints="1" noAdjustHandles="1" noChangeArrowheads="1" noChangeShapeType="1" noTextEdit="1"/>
              </p:cNvSpPr>
              <p:nvPr/>
            </p:nvSpPr>
            <p:spPr>
              <a:xfrm>
                <a:off x="3782531" y="3120897"/>
                <a:ext cx="617685" cy="593664"/>
              </a:xfrm>
              <a:prstGeom prst="ellipse">
                <a:avLst/>
              </a:prstGeom>
              <a:blipFill>
                <a:blip r:embed="rId3"/>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9" name="Ellipse 168"/>
              <p:cNvSpPr/>
              <p:nvPr/>
            </p:nvSpPr>
            <p:spPr>
              <a:xfrm>
                <a:off x="5209816" y="312089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𝟑</m:t>
                          </m:r>
                        </m:sub>
                      </m:sSub>
                    </m:oMath>
                  </m:oMathPara>
                </a14:m>
                <a:endParaRPr lang="fr-FR" sz="2800" b="1" dirty="0">
                  <a:solidFill>
                    <a:schemeClr val="bg1"/>
                  </a:solidFill>
                </a:endParaRPr>
              </a:p>
            </p:txBody>
          </p:sp>
        </mc:Choice>
        <mc:Fallback xmlns="">
          <p:sp>
            <p:nvSpPr>
              <p:cNvPr id="169" name="Ellipse 168"/>
              <p:cNvSpPr>
                <a:spLocks noRot="1" noChangeAspect="1" noMove="1" noResize="1" noEditPoints="1" noAdjustHandles="1" noChangeArrowheads="1" noChangeShapeType="1" noTextEdit="1"/>
              </p:cNvSpPr>
              <p:nvPr/>
            </p:nvSpPr>
            <p:spPr>
              <a:xfrm>
                <a:off x="5209816" y="3120897"/>
                <a:ext cx="617685" cy="593664"/>
              </a:xfrm>
              <a:prstGeom prst="ellipse">
                <a:avLst/>
              </a:prstGeom>
              <a:blipFill>
                <a:blip r:embed="rId4"/>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0" name="Ellipse 169"/>
              <p:cNvSpPr/>
              <p:nvPr/>
            </p:nvSpPr>
            <p:spPr>
              <a:xfrm>
                <a:off x="6700360" y="3120897"/>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𝟐</m:t>
                          </m:r>
                        </m:sub>
                      </m:sSub>
                    </m:oMath>
                  </m:oMathPara>
                </a14:m>
                <a:endParaRPr lang="fr-FR" sz="2800" b="1" dirty="0">
                  <a:solidFill>
                    <a:schemeClr val="bg1"/>
                  </a:solidFill>
                </a:endParaRPr>
              </a:p>
            </p:txBody>
          </p:sp>
        </mc:Choice>
        <mc:Fallback xmlns="">
          <p:sp>
            <p:nvSpPr>
              <p:cNvPr id="170" name="Ellipse 169"/>
              <p:cNvSpPr>
                <a:spLocks noRot="1" noChangeAspect="1" noMove="1" noResize="1" noEditPoints="1" noAdjustHandles="1" noChangeArrowheads="1" noChangeShapeType="1" noTextEdit="1"/>
              </p:cNvSpPr>
              <p:nvPr/>
            </p:nvSpPr>
            <p:spPr>
              <a:xfrm>
                <a:off x="6700360" y="3120897"/>
                <a:ext cx="617685" cy="593664"/>
              </a:xfrm>
              <a:prstGeom prst="ellipse">
                <a:avLst/>
              </a:prstGeom>
              <a:blipFill>
                <a:blip r:embed="rId5"/>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1" name="Ellipse 170"/>
              <p:cNvSpPr/>
              <p:nvPr/>
            </p:nvSpPr>
            <p:spPr>
              <a:xfrm>
                <a:off x="8108518" y="3148670"/>
                <a:ext cx="617685" cy="5936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000" b="1" i="1" smtClean="0">
                              <a:solidFill>
                                <a:schemeClr val="bg1"/>
                              </a:solidFill>
                              <a:latin typeface="Cambria Math" panose="02040503050406030204" pitchFamily="18" charset="0"/>
                            </a:rPr>
                          </m:ctrlPr>
                        </m:sSubPr>
                        <m:e>
                          <m:r>
                            <a:rPr lang="fr-FR" sz="2000" b="1" i="1" smtClean="0">
                              <a:solidFill>
                                <a:schemeClr val="bg1"/>
                              </a:solidFill>
                              <a:latin typeface="Cambria Math" panose="02040503050406030204" pitchFamily="18" charset="0"/>
                            </a:rPr>
                            <m:t>𝒚</m:t>
                          </m:r>
                        </m:e>
                        <m:sub>
                          <m:r>
                            <a:rPr lang="fr-FR" sz="2000" b="1" i="1" smtClean="0">
                              <a:solidFill>
                                <a:schemeClr val="bg1"/>
                              </a:solidFill>
                              <a:latin typeface="Cambria Math" panose="02040503050406030204" pitchFamily="18" charset="0"/>
                            </a:rPr>
                            <m:t>𝟒</m:t>
                          </m:r>
                        </m:sub>
                      </m:sSub>
                    </m:oMath>
                  </m:oMathPara>
                </a14:m>
                <a:endParaRPr lang="fr-FR" sz="2800" b="1" dirty="0">
                  <a:solidFill>
                    <a:schemeClr val="bg1"/>
                  </a:solidFill>
                </a:endParaRPr>
              </a:p>
            </p:txBody>
          </p:sp>
        </mc:Choice>
        <mc:Fallback xmlns="">
          <p:sp>
            <p:nvSpPr>
              <p:cNvPr id="171" name="Ellipse 170"/>
              <p:cNvSpPr>
                <a:spLocks noRot="1" noChangeAspect="1" noMove="1" noResize="1" noEditPoints="1" noAdjustHandles="1" noChangeArrowheads="1" noChangeShapeType="1" noTextEdit="1"/>
              </p:cNvSpPr>
              <p:nvPr/>
            </p:nvSpPr>
            <p:spPr>
              <a:xfrm>
                <a:off x="8108518" y="3148670"/>
                <a:ext cx="617685" cy="593664"/>
              </a:xfrm>
              <a:prstGeom prst="ellipse">
                <a:avLst/>
              </a:prstGeom>
              <a:blipFill>
                <a:blip r:embed="rId6"/>
                <a:stretch>
                  <a:fillRect/>
                </a:stretch>
              </a:blipFill>
              <a:ln>
                <a:noFill/>
              </a:ln>
            </p:spPr>
            <p:txBody>
              <a:bodyPr/>
              <a:lstStyle/>
              <a:p>
                <a:r>
                  <a:rPr lang="fr-FR">
                    <a:noFill/>
                  </a:rPr>
                  <a:t> </a:t>
                </a:r>
              </a:p>
            </p:txBody>
          </p:sp>
        </mc:Fallback>
      </mc:AlternateContent>
      <p:cxnSp>
        <p:nvCxnSpPr>
          <p:cNvPr id="172" name="Connecteur droit avec flèche 171"/>
          <p:cNvCxnSpPr>
            <a:stCxn id="159" idx="4"/>
            <a:endCxn id="167" idx="0"/>
          </p:cNvCxnSpPr>
          <p:nvPr/>
        </p:nvCxnSpPr>
        <p:spPr>
          <a:xfrm>
            <a:off x="2661869" y="2686075"/>
            <a:ext cx="222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eur droit avec flèche 172"/>
          <p:cNvCxnSpPr>
            <a:cxnSpLocks/>
            <a:stCxn id="160" idx="4"/>
            <a:endCxn id="168" idx="0"/>
          </p:cNvCxnSpPr>
          <p:nvPr/>
        </p:nvCxnSpPr>
        <p:spPr>
          <a:xfrm>
            <a:off x="4089154" y="2686075"/>
            <a:ext cx="2220" cy="43482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eur droit avec flèche 173"/>
          <p:cNvCxnSpPr>
            <a:cxnSpLocks/>
            <a:stCxn id="161" idx="4"/>
            <a:endCxn id="169" idx="0"/>
          </p:cNvCxnSpPr>
          <p:nvPr/>
        </p:nvCxnSpPr>
        <p:spPr>
          <a:xfrm>
            <a:off x="5516439" y="2689821"/>
            <a:ext cx="2220"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eur droit avec flèche 174"/>
          <p:cNvCxnSpPr>
            <a:cxnSpLocks/>
            <a:stCxn id="157" idx="4"/>
            <a:endCxn id="170" idx="0"/>
          </p:cNvCxnSpPr>
          <p:nvPr/>
        </p:nvCxnSpPr>
        <p:spPr>
          <a:xfrm>
            <a:off x="6995801" y="2689821"/>
            <a:ext cx="13402" cy="4310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eur droit avec flèche 175"/>
          <p:cNvCxnSpPr>
            <a:cxnSpLocks/>
            <a:stCxn id="158" idx="4"/>
            <a:endCxn id="171" idx="0"/>
          </p:cNvCxnSpPr>
          <p:nvPr/>
        </p:nvCxnSpPr>
        <p:spPr>
          <a:xfrm>
            <a:off x="8417361" y="2686075"/>
            <a:ext cx="0" cy="46259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ZoneTexte 176"/>
          <p:cNvSpPr txBox="1"/>
          <p:nvPr/>
        </p:nvSpPr>
        <p:spPr>
          <a:xfrm>
            <a:off x="1421577" y="2168248"/>
            <a:ext cx="332142" cy="369332"/>
          </a:xfrm>
          <a:prstGeom prst="rect">
            <a:avLst/>
          </a:prstGeom>
          <a:noFill/>
        </p:spPr>
        <p:txBody>
          <a:bodyPr wrap="none" rtlCol="0">
            <a:spAutoFit/>
          </a:bodyPr>
          <a:lstStyle/>
          <a:p>
            <a:r>
              <a:rPr lang="fr-FR" b="1" dirty="0">
                <a:solidFill>
                  <a:schemeClr val="accent1"/>
                </a:solidFill>
              </a:rPr>
              <a:t>X</a:t>
            </a:r>
          </a:p>
        </p:txBody>
      </p:sp>
      <p:sp>
        <p:nvSpPr>
          <p:cNvPr id="178" name="ZoneTexte 177"/>
          <p:cNvSpPr txBox="1"/>
          <p:nvPr/>
        </p:nvSpPr>
        <p:spPr>
          <a:xfrm>
            <a:off x="1406546" y="3260836"/>
            <a:ext cx="330540" cy="369332"/>
          </a:xfrm>
          <a:prstGeom prst="rect">
            <a:avLst/>
          </a:prstGeom>
          <a:noFill/>
        </p:spPr>
        <p:txBody>
          <a:bodyPr wrap="none" rtlCol="0">
            <a:spAutoFit/>
          </a:bodyPr>
          <a:lstStyle/>
          <a:p>
            <a:r>
              <a:rPr lang="fr-FR" b="1" dirty="0">
                <a:solidFill>
                  <a:srgbClr val="FF0000"/>
                </a:solidFill>
              </a:rPr>
              <a:t>Y</a:t>
            </a:r>
          </a:p>
        </p:txBody>
      </p:sp>
      <p:sp>
        <p:nvSpPr>
          <p:cNvPr id="179" name="ZoneTexte 178"/>
          <p:cNvSpPr txBox="1"/>
          <p:nvPr/>
        </p:nvSpPr>
        <p:spPr>
          <a:xfrm>
            <a:off x="3899198" y="3767531"/>
            <a:ext cx="379912" cy="307777"/>
          </a:xfrm>
          <a:prstGeom prst="rect">
            <a:avLst/>
          </a:prstGeom>
          <a:noFill/>
        </p:spPr>
        <p:txBody>
          <a:bodyPr wrap="none" lIns="0" tIns="0" rIns="0" bIns="0" rtlCol="0">
            <a:spAutoFit/>
          </a:bodyPr>
          <a:lstStyle/>
          <a:p>
            <a:r>
              <a:rPr lang="fr-FR" sz="2000" dirty="0"/>
              <a:t>t=1</a:t>
            </a:r>
          </a:p>
        </p:txBody>
      </p:sp>
      <p:sp>
        <p:nvSpPr>
          <p:cNvPr id="180" name="ZoneTexte 179"/>
          <p:cNvSpPr txBox="1"/>
          <p:nvPr/>
        </p:nvSpPr>
        <p:spPr>
          <a:xfrm>
            <a:off x="5364154" y="3781976"/>
            <a:ext cx="379912" cy="307777"/>
          </a:xfrm>
          <a:prstGeom prst="rect">
            <a:avLst/>
          </a:prstGeom>
          <a:noFill/>
        </p:spPr>
        <p:txBody>
          <a:bodyPr wrap="none" lIns="0" tIns="0" rIns="0" bIns="0" rtlCol="0">
            <a:spAutoFit/>
          </a:bodyPr>
          <a:lstStyle/>
          <a:p>
            <a:r>
              <a:rPr lang="fr-FR" sz="2000" dirty="0"/>
              <a:t>t=2</a:t>
            </a:r>
          </a:p>
        </p:txBody>
      </p:sp>
      <p:sp>
        <p:nvSpPr>
          <p:cNvPr id="181" name="ZoneTexte 180"/>
          <p:cNvSpPr txBox="1"/>
          <p:nvPr/>
        </p:nvSpPr>
        <p:spPr>
          <a:xfrm>
            <a:off x="6995801" y="3767530"/>
            <a:ext cx="76944" cy="307777"/>
          </a:xfrm>
          <a:prstGeom prst="rect">
            <a:avLst/>
          </a:prstGeom>
          <a:noFill/>
        </p:spPr>
        <p:txBody>
          <a:bodyPr wrap="none" lIns="0" tIns="0" rIns="0" bIns="0" rtlCol="0">
            <a:spAutoFit/>
          </a:bodyPr>
          <a:lstStyle/>
          <a:p>
            <a:r>
              <a:rPr lang="fr-FR" sz="2000" dirty="0"/>
              <a:t>t</a:t>
            </a:r>
          </a:p>
        </p:txBody>
      </p:sp>
      <p:sp>
        <p:nvSpPr>
          <p:cNvPr id="182" name="ZoneTexte 181"/>
          <p:cNvSpPr txBox="1"/>
          <p:nvPr/>
        </p:nvSpPr>
        <p:spPr>
          <a:xfrm>
            <a:off x="8227404" y="3781976"/>
            <a:ext cx="379912" cy="307777"/>
          </a:xfrm>
          <a:prstGeom prst="rect">
            <a:avLst/>
          </a:prstGeom>
          <a:noFill/>
        </p:spPr>
        <p:txBody>
          <a:bodyPr wrap="none" lIns="0" tIns="0" rIns="0" bIns="0" rtlCol="0">
            <a:spAutoFit/>
          </a:bodyPr>
          <a:lstStyle/>
          <a:p>
            <a:r>
              <a:rPr lang="fr-FR" sz="2000" dirty="0"/>
              <a:t>t+1</a:t>
            </a:r>
          </a:p>
        </p:txBody>
      </p:sp>
      <p:sp>
        <p:nvSpPr>
          <p:cNvPr id="8" name="ZoneTexte 7"/>
          <p:cNvSpPr txBox="1"/>
          <p:nvPr/>
        </p:nvSpPr>
        <p:spPr>
          <a:xfrm>
            <a:off x="1916641" y="5856337"/>
            <a:ext cx="9987606" cy="400110"/>
          </a:xfrm>
          <a:prstGeom prst="rect">
            <a:avLst/>
          </a:prstGeom>
          <a:noFill/>
        </p:spPr>
        <p:txBody>
          <a:bodyPr wrap="none" rtlCol="0">
            <a:spAutoFit/>
          </a:bodyPr>
          <a:lstStyle/>
          <a:p>
            <a:r>
              <a:rPr lang="fr-FR" sz="2000" b="1" dirty="0"/>
              <a:t>Quelle est le meilleur champ d’étiquette X à associer aux niveaux de gris de l’image Y ?</a:t>
            </a:r>
          </a:p>
        </p:txBody>
      </p:sp>
      <mc:AlternateContent xmlns:mc="http://schemas.openxmlformats.org/markup-compatibility/2006" xmlns:a14="http://schemas.microsoft.com/office/drawing/2010/main">
        <mc:Choice Requires="a14">
          <p:sp>
            <p:nvSpPr>
              <p:cNvPr id="9" name="ZoneTexte 8"/>
              <p:cNvSpPr txBox="1"/>
              <p:nvPr/>
            </p:nvSpPr>
            <p:spPr>
              <a:xfrm>
                <a:off x="3168673" y="6348598"/>
                <a:ext cx="6286336" cy="400110"/>
              </a:xfrm>
              <a:prstGeom prst="rect">
                <a:avLst/>
              </a:prstGeom>
              <a:noFill/>
            </p:spPr>
            <p:txBody>
              <a:bodyPr wrap="none" rtlCol="0">
                <a:spAutoFit/>
              </a:bodyPr>
              <a:lstStyle/>
              <a:p>
                <a:r>
                  <a:rPr lang="fr-FR" sz="2000" b="1" dirty="0">
                    <a:solidFill>
                      <a:srgbClr val="FF0000"/>
                    </a:solidFill>
                    <a:sym typeface="Wingdings" panose="05000000000000000000" pitchFamily="2" charset="2"/>
                  </a:rPr>
                  <a:t> Champ X le plus probable avec Y = maximiser </a:t>
                </a:r>
                <a14:m>
                  <m:oMath xmlns:m="http://schemas.openxmlformats.org/officeDocument/2006/math">
                    <m:r>
                      <a:rPr lang="fr-FR" sz="2000" b="1" i="1" smtClean="0">
                        <a:solidFill>
                          <a:srgbClr val="FF0000"/>
                        </a:solidFill>
                        <a:latin typeface="Cambria Math" panose="02040503050406030204" pitchFamily="18" charset="0"/>
                        <a:sym typeface="Wingdings" panose="05000000000000000000" pitchFamily="2" charset="2"/>
                      </a:rPr>
                      <m:t>𝑷</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𝑿</m:t>
                    </m:r>
                    <m:r>
                      <a:rPr lang="fr-FR" sz="2000" b="1" i="1" smtClean="0">
                        <a:solidFill>
                          <a:srgbClr val="FF0000"/>
                        </a:solidFill>
                        <a:latin typeface="Cambria Math" panose="02040503050406030204" pitchFamily="18" charset="0"/>
                        <a:sym typeface="Wingdings" panose="05000000000000000000" pitchFamily="2" charset="2"/>
                      </a:rPr>
                      <m:t>,</m:t>
                    </m:r>
                    <m:r>
                      <a:rPr lang="fr-FR" sz="2000" b="1" i="1" smtClean="0">
                        <a:solidFill>
                          <a:srgbClr val="FF0000"/>
                        </a:solidFill>
                        <a:latin typeface="Cambria Math" panose="02040503050406030204" pitchFamily="18" charset="0"/>
                        <a:sym typeface="Wingdings" panose="05000000000000000000" pitchFamily="2" charset="2"/>
                      </a:rPr>
                      <m:t>𝒀</m:t>
                    </m:r>
                    <m:r>
                      <a:rPr lang="fr-FR" sz="2000" b="1" i="1" smtClean="0">
                        <a:solidFill>
                          <a:srgbClr val="FF0000"/>
                        </a:solidFill>
                        <a:latin typeface="Cambria Math" panose="02040503050406030204" pitchFamily="18" charset="0"/>
                        <a:sym typeface="Wingdings" panose="05000000000000000000" pitchFamily="2" charset="2"/>
                      </a:rPr>
                      <m:t>)</m:t>
                    </m:r>
                  </m:oMath>
                </a14:m>
                <a:endParaRPr lang="fr-FR" sz="2000" b="1" dirty="0">
                  <a:solidFill>
                    <a:srgbClr val="FF0000"/>
                  </a:solidFill>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3168673" y="6348598"/>
                <a:ext cx="6286336" cy="400110"/>
              </a:xfrm>
              <a:prstGeom prst="rect">
                <a:avLst/>
              </a:prstGeom>
              <a:blipFill>
                <a:blip r:embed="rId7"/>
                <a:stretch>
                  <a:fillRect l="-1067" t="-9091" b="-25758"/>
                </a:stretch>
              </a:blipFill>
            </p:spPr>
            <p:txBody>
              <a:bodyPr/>
              <a:lstStyle/>
              <a:p>
                <a:r>
                  <a:rPr lang="fr-FR">
                    <a:noFill/>
                  </a:rPr>
                  <a:t> </a:t>
                </a:r>
              </a:p>
            </p:txBody>
          </p:sp>
        </mc:Fallback>
      </mc:AlternateContent>
      <p:sp>
        <p:nvSpPr>
          <p:cNvPr id="183" name="Titre 1">
            <a:extLst>
              <a:ext uri="{FF2B5EF4-FFF2-40B4-BE49-F238E27FC236}">
                <a16:creationId xmlns:a16="http://schemas.microsoft.com/office/drawing/2014/main" xmlns="" id="{3A37BF67-880F-4455-A7FB-EEC50FA408FD}"/>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Tree>
    <p:extLst>
      <p:ext uri="{BB962C8B-B14F-4D97-AF65-F5344CB8AC3E}">
        <p14:creationId xmlns:p14="http://schemas.microsoft.com/office/powerpoint/2010/main" val="3707737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768396" y="692458"/>
            <a:ext cx="10018713" cy="5752730"/>
          </a:xfrm>
        </p:spPr>
        <p:txBody>
          <a:bodyPr>
            <a:normAutofit/>
          </a:bodyPr>
          <a:lstStyle/>
          <a:p>
            <a:pPr marL="0" indent="0">
              <a:lnSpc>
                <a:spcPct val="150000"/>
              </a:lnSpc>
              <a:buNone/>
            </a:pPr>
            <a:r>
              <a:rPr lang="fr-FR" sz="1800" dirty="0">
                <a:solidFill>
                  <a:schemeClr val="bg1">
                    <a:lumMod val="65000"/>
                  </a:schemeClr>
                </a:solidFill>
              </a:rPr>
              <a:t>Introduction</a:t>
            </a:r>
          </a:p>
          <a:p>
            <a:pPr marL="0" indent="0">
              <a:lnSpc>
                <a:spcPct val="150000"/>
              </a:lnSpc>
              <a:buNone/>
            </a:pPr>
            <a:r>
              <a:rPr lang="fr-FR" sz="1800" dirty="0">
                <a:solidFill>
                  <a:schemeClr val="bg1">
                    <a:lumMod val="65000"/>
                  </a:schemeClr>
                </a:solidFill>
              </a:rPr>
              <a:t>Modèle génératif</a:t>
            </a:r>
          </a:p>
          <a:p>
            <a:pPr marL="0" indent="0">
              <a:lnSpc>
                <a:spcPct val="150000"/>
              </a:lnSpc>
              <a:buNone/>
            </a:pPr>
            <a:r>
              <a:rPr lang="fr-FR" sz="1800" dirty="0"/>
              <a:t>Modèle discriminatif</a:t>
            </a:r>
          </a:p>
          <a:p>
            <a:pPr marL="0" indent="0">
              <a:lnSpc>
                <a:spcPct val="150000"/>
              </a:lnSpc>
              <a:buNone/>
            </a:pPr>
            <a:r>
              <a:rPr lang="fr-FR" sz="1800" dirty="0"/>
              <a:t>	Principe</a:t>
            </a:r>
          </a:p>
          <a:p>
            <a:pPr marL="0" indent="0">
              <a:lnSpc>
                <a:spcPct val="150000"/>
              </a:lnSpc>
              <a:buNone/>
            </a:pPr>
            <a:r>
              <a:rPr lang="fr-FR" sz="1800" dirty="0"/>
              <a:t>	Utilisation comme post-traitement</a:t>
            </a:r>
          </a:p>
          <a:p>
            <a:pPr marL="0" indent="0">
              <a:lnSpc>
                <a:spcPct val="150000"/>
              </a:lnSpc>
              <a:buNone/>
            </a:pPr>
            <a:r>
              <a:rPr lang="fr-FR" sz="1800" dirty="0">
                <a:solidFill>
                  <a:schemeClr val="bg1">
                    <a:lumMod val="65000"/>
                  </a:schemeClr>
                </a:solidFill>
              </a:rPr>
              <a:t>Conclusion</a:t>
            </a:r>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64</a:t>
            </a:fld>
            <a:endParaRPr lang="fr-FR" sz="2000"/>
          </a:p>
        </p:txBody>
      </p:sp>
    </p:spTree>
    <p:extLst>
      <p:ext uri="{BB962C8B-B14F-4D97-AF65-F5344CB8AC3E}">
        <p14:creationId xmlns:p14="http://schemas.microsoft.com/office/powerpoint/2010/main" val="4105655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8" y="884171"/>
            <a:ext cx="3840252"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Principe</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65</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xmlns="" id="{6C16B38B-DEC9-4320-B068-29053604D1C5}"/>
                  </a:ext>
                </a:extLst>
              </p:cNvPr>
              <p:cNvSpPr txBox="1"/>
              <p:nvPr/>
            </p:nvSpPr>
            <p:spPr>
              <a:xfrm>
                <a:off x="1707517" y="2131958"/>
                <a:ext cx="7108356" cy="4502386"/>
              </a:xfrm>
              <a:prstGeom prst="rect">
                <a:avLst/>
              </a:prstGeom>
              <a:noFill/>
            </p:spPr>
            <p:txBody>
              <a:bodyPr wrap="none" rtlCol="0">
                <a:spAutoFit/>
              </a:bodyPr>
              <a:lstStyle/>
              <a:p>
                <a:r>
                  <a:rPr lang="fr-FR" sz="2000" b="1" dirty="0"/>
                  <a:t>MRV</a:t>
                </a:r>
              </a:p>
              <a:p>
                <a:endParaRPr lang="fr-FR" sz="2000" dirty="0"/>
              </a:p>
              <a:p>
                <a:r>
                  <a:rPr lang="fr-FR" sz="2000" dirty="0"/>
                  <a:t>A partir de </a:t>
                </a:r>
                <a14:m>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oMath>
                </a14:m>
                <a:r>
                  <a:rPr lang="fr-FR" sz="2000" dirty="0"/>
                  <a:t>, on peut calculer </a:t>
                </a:r>
                <a14:m>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oMath>
                </a14:m>
                <a:r>
                  <a:rPr lang="fr-FR" sz="2000" dirty="0"/>
                  <a:t> </a:t>
                </a:r>
                <a:r>
                  <a:rPr lang="fr-FR" sz="2000" dirty="0">
                    <a:sym typeface="Wingdings" panose="05000000000000000000" pitchFamily="2" charset="2"/>
                  </a:rPr>
                  <a:t> </a:t>
                </a:r>
                <a:r>
                  <a:rPr lang="fr-FR" sz="2000" b="1" dirty="0">
                    <a:sym typeface="Wingdings" panose="05000000000000000000" pitchFamily="2" charset="2"/>
                  </a:rPr>
                  <a:t>Formule de </a:t>
                </a:r>
                <a:r>
                  <a:rPr lang="fr-FR" sz="2000" b="1" dirty="0" err="1">
                    <a:sym typeface="Wingdings" panose="05000000000000000000" pitchFamily="2" charset="2"/>
                  </a:rPr>
                  <a:t>Bayès</a:t>
                </a:r>
                <a:endParaRPr lang="fr-FR" sz="2000" b="1" dirty="0">
                  <a:sym typeface="Wingdings" panose="05000000000000000000" pitchFamily="2" charset="2"/>
                </a:endParaRPr>
              </a:p>
              <a:p>
                <a:r>
                  <a:rPr lang="fr-FR" sz="2000" b="1" dirty="0">
                    <a:sym typeface="Wingdings" panose="05000000000000000000" pitchFamily="2" charset="2"/>
                  </a:rPr>
                  <a:t>	Mais </a:t>
                </a:r>
                <a:r>
                  <a:rPr lang="fr-FR" sz="2000" dirty="0">
                    <a:sym typeface="Wingdings" panose="05000000000000000000" pitchFamily="2" charset="2"/>
                  </a:rPr>
                  <a:t>basé sur une hypothèse généralement non vérifiée</a:t>
                </a:r>
              </a:p>
              <a:p>
                <a:endParaRPr lang="fr-FR" sz="2000" dirty="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𝑃</m:t>
                      </m:r>
                      <m:d>
                        <m:dPr>
                          <m:ctrlPr>
                            <a:rPr lang="fr-FR" sz="2000" i="1">
                              <a:latin typeface="Cambria Math" panose="02040503050406030204" pitchFamily="18" charset="0"/>
                            </a:rPr>
                          </m:ctrlPr>
                        </m:dPr>
                        <m:e>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𝑥</m:t>
                          </m:r>
                        </m:e>
                        <m:e>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e>
                      </m:d>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𝑋</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𝑌</m:t>
                          </m:r>
                          <m:r>
                            <a:rPr lang="fr-FR" sz="2000" i="1">
                              <a:latin typeface="Cambria Math" panose="02040503050406030204" pitchFamily="18" charset="0"/>
                              <a:ea typeface="Cambria Math" panose="02040503050406030204" pitchFamily="18" charset="0"/>
                            </a:rPr>
                            <m:t>)</m:t>
                          </m:r>
                        </m:num>
                        <m:den>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r>
                            <a:rPr lang="fr-FR" sz="2000" i="1">
                              <a:latin typeface="Cambria Math" panose="02040503050406030204" pitchFamily="18" charset="0"/>
                            </a:rPr>
                            <m:t>)</m:t>
                          </m:r>
                        </m:den>
                      </m:f>
                    </m:oMath>
                  </m:oMathPara>
                </a14:m>
                <a:endParaRPr lang="fr-FR" sz="2000" dirty="0">
                  <a:sym typeface="Wingdings" panose="05000000000000000000" pitchFamily="2" charset="2"/>
                </a:endParaRPr>
              </a:p>
              <a:p>
                <a:endParaRPr lang="fr-FR" sz="2000" dirty="0">
                  <a:sym typeface="Wingdings" panose="05000000000000000000" pitchFamily="2" charset="2"/>
                </a:endParaRPr>
              </a:p>
              <a:p>
                <a:r>
                  <a:rPr lang="fr-FR" sz="2000" b="1" dirty="0"/>
                  <a:t>CRF</a:t>
                </a:r>
              </a:p>
              <a:p>
                <a:endParaRPr lang="fr-FR" sz="2000" dirty="0"/>
              </a:p>
              <a:p>
                <a:r>
                  <a:rPr lang="fr-FR" sz="2000" dirty="0"/>
                  <a:t>Calcul direct de </a:t>
                </a:r>
                <a14:m>
                  <m:oMath xmlns:m="http://schemas.openxmlformats.org/officeDocument/2006/math">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oMath>
                </a14:m>
                <a:r>
                  <a:rPr lang="fr-FR" sz="2000" dirty="0"/>
                  <a:t> :</a:t>
                </a:r>
              </a:p>
              <a:p>
                <a:endParaRPr lang="fr-FR" sz="20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fr-FR" sz="2000" i="1">
                          <a:latin typeface="Cambria Math" panose="02040503050406030204" pitchFamily="18" charset="0"/>
                        </a:rPr>
                        <m:t>𝑃</m:t>
                      </m:r>
                      <m:d>
                        <m:dPr>
                          <m:ctrlPr>
                            <a:rPr lang="fr-FR" sz="2000" i="1">
                              <a:latin typeface="Cambria Math" panose="02040503050406030204" pitchFamily="18" charset="0"/>
                            </a:rPr>
                          </m:ctrlPr>
                        </m:dPr>
                        <m:e>
                          <m:r>
                            <a:rPr lang="fr-FR" sz="2000" i="1">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e>
                      </m:d>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𝑍</m:t>
                          </m:r>
                        </m:den>
                      </m:f>
                      <m:sSup>
                        <m:sSupPr>
                          <m:ctrlPr>
                            <a:rPr lang="fr-FR" sz="2000" i="1" smtClean="0">
                              <a:solidFill>
                                <a:schemeClr val="tx1"/>
                              </a:solidFill>
                              <a:latin typeface="Cambria Math" panose="02040503050406030204" pitchFamily="18" charset="0"/>
                            </a:rPr>
                          </m:ctrlPr>
                        </m:sSupPr>
                        <m:e>
                          <m:r>
                            <a:rPr lang="fr-FR" sz="2000" i="1">
                              <a:solidFill>
                                <a:schemeClr val="tx1"/>
                              </a:solidFill>
                              <a:latin typeface="Cambria Math" panose="02040503050406030204" pitchFamily="18" charset="0"/>
                            </a:rPr>
                            <m:t>𝑒</m:t>
                          </m:r>
                        </m:e>
                        <m:sup>
                          <m:r>
                            <a:rPr lang="fr-FR" sz="2000" i="1">
                              <a:solidFill>
                                <a:schemeClr val="tx1"/>
                              </a:solidFill>
                              <a:latin typeface="Cambria Math" panose="02040503050406030204" pitchFamily="18" charset="0"/>
                            </a:rPr>
                            <m:t>−</m:t>
                          </m:r>
                          <m:r>
                            <a:rPr lang="fr-FR" sz="2000" b="1" i="1" smtClean="0">
                              <a:solidFill>
                                <a:schemeClr val="tx1"/>
                              </a:solidFill>
                              <a:latin typeface="Cambria Math" panose="02040503050406030204" pitchFamily="18" charset="0"/>
                            </a:rPr>
                            <m:t>(</m:t>
                          </m:r>
                          <m:nary>
                            <m:naryPr>
                              <m:chr m:val="∑"/>
                              <m:supHide m:val="on"/>
                              <m:ctrlPr>
                                <a:rPr lang="fr-FR" sz="2000" i="1" smtClean="0">
                                  <a:solidFill>
                                    <a:schemeClr val="tx1"/>
                                  </a:solidFill>
                                  <a:latin typeface="Cambria Math" panose="02040503050406030204" pitchFamily="18" charset="0"/>
                                </a:rPr>
                              </m:ctrlPr>
                            </m:naryPr>
                            <m:sub>
                              <m:r>
                                <m:rPr>
                                  <m:brk m:alnAt="7"/>
                                </m:rPr>
                                <a:rPr lang="fr-FR" sz="2000" b="0" i="1">
                                  <a:solidFill>
                                    <a:schemeClr val="tx1"/>
                                  </a:solidFill>
                                  <a:latin typeface="Cambria Math" panose="02040503050406030204" pitchFamily="18" charset="0"/>
                                </a:rPr>
                                <m:t>𝑠</m:t>
                              </m:r>
                              <m:r>
                                <a:rPr lang="fr-FR" sz="2000" b="0" i="1">
                                  <a:solidFill>
                                    <a:schemeClr val="tx1"/>
                                  </a:solidFill>
                                  <a:latin typeface="Cambria Math" panose="02040503050406030204" pitchFamily="18" charset="0"/>
                                  <a:ea typeface="Cambria Math" panose="02040503050406030204" pitchFamily="18" charset="0"/>
                                </a:rPr>
                                <m:t>∈</m:t>
                              </m:r>
                              <m:r>
                                <a:rPr lang="fr-FR" sz="2000" b="0" i="1">
                                  <a:solidFill>
                                    <a:schemeClr val="tx1"/>
                                  </a:solidFill>
                                  <a:latin typeface="Cambria Math" panose="02040503050406030204" pitchFamily="18" charset="0"/>
                                  <a:ea typeface="Cambria Math" panose="02040503050406030204" pitchFamily="18" charset="0"/>
                                </a:rPr>
                                <m:t>𝑆</m:t>
                              </m:r>
                            </m:sub>
                            <m:sup/>
                            <m:e>
                              <m:r>
                                <a:rPr lang="fr-FR" sz="2000" b="0" i="1">
                                  <a:solidFill>
                                    <a:schemeClr val="tx1"/>
                                  </a:solidFill>
                                  <a:latin typeface="Cambria Math" panose="02040503050406030204" pitchFamily="18" charset="0"/>
                                </a:rPr>
                                <m:t>−</m:t>
                              </m:r>
                              <m:func>
                                <m:funcPr>
                                  <m:ctrlPr>
                                    <a:rPr lang="fr-FR" sz="2000" i="1" smtClean="0">
                                      <a:solidFill>
                                        <a:schemeClr val="tx1"/>
                                      </a:solidFill>
                                      <a:latin typeface="Cambria Math" panose="02040503050406030204" pitchFamily="18" charset="0"/>
                                    </a:rPr>
                                  </m:ctrlPr>
                                </m:funcPr>
                                <m:fName>
                                  <m:r>
                                    <m:rPr>
                                      <m:sty m:val="p"/>
                                    </m:rPr>
                                    <a:rPr lang="fr-FR" sz="2000" b="0" i="1">
                                      <a:solidFill>
                                        <a:schemeClr val="tx1"/>
                                      </a:solidFill>
                                      <a:latin typeface="Cambria Math" panose="02040503050406030204" pitchFamily="18" charset="0"/>
                                    </a:rPr>
                                    <m:t>ln</m:t>
                                  </m:r>
                                </m:fName>
                                <m:e>
                                  <m:r>
                                    <a:rPr lang="fr-FR" sz="2000" b="0" i="1">
                                      <a:solidFill>
                                        <a:schemeClr val="tx1"/>
                                      </a:solidFill>
                                      <a:latin typeface="Cambria Math" panose="02040503050406030204" pitchFamily="18" charset="0"/>
                                    </a:rPr>
                                    <m:t>𝑃</m:t>
                                  </m:r>
                                  <m:r>
                                    <a:rPr lang="fr-FR" sz="2000" b="0" i="1">
                                      <a:solidFill>
                                        <a:schemeClr val="tx1"/>
                                      </a:solidFill>
                                      <a:latin typeface="Cambria Math" panose="02040503050406030204" pitchFamily="18" charset="0"/>
                                    </a:rPr>
                                    <m:t>(</m:t>
                                  </m:r>
                                  <m:sSub>
                                    <m:sSubPr>
                                      <m:ctrlPr>
                                        <a:rPr lang="fr-FR" sz="2000" i="1">
                                          <a:solidFill>
                                            <a:schemeClr val="tx1"/>
                                          </a:solidFill>
                                          <a:latin typeface="Cambria Math" panose="02040503050406030204" pitchFamily="18" charset="0"/>
                                        </a:rPr>
                                      </m:ctrlPr>
                                    </m:sSubPr>
                                    <m:e>
                                      <m:r>
                                        <a:rPr lang="fr-FR" sz="2000" b="0" i="1">
                                          <a:solidFill>
                                            <a:schemeClr val="tx1"/>
                                          </a:solidFill>
                                          <a:latin typeface="Cambria Math" panose="02040503050406030204" pitchFamily="18" charset="0"/>
                                        </a:rPr>
                                        <m:t>𝑥</m:t>
                                      </m:r>
                                    </m:e>
                                    <m:sub>
                                      <m:r>
                                        <a:rPr lang="fr-FR" sz="2000" b="0" i="1">
                                          <a:solidFill>
                                            <a:schemeClr val="tx1"/>
                                          </a:solidFill>
                                          <a:latin typeface="Cambria Math" panose="02040503050406030204" pitchFamily="18" charset="0"/>
                                        </a:rPr>
                                        <m:t>𝑠</m:t>
                                      </m:r>
                                    </m:sub>
                                  </m:sSub>
                                  <m:r>
                                    <a:rPr lang="fr-FR" sz="2000" b="0" i="1">
                                      <a:solidFill>
                                        <a:schemeClr val="tx1"/>
                                      </a:solidFill>
                                      <a:latin typeface="Cambria Math" panose="02040503050406030204" pitchFamily="18" charset="0"/>
                                    </a:rPr>
                                    <m:t>|</m:t>
                                  </m:r>
                                  <m:r>
                                    <a:rPr lang="fr-FR" sz="2000" b="0" i="1">
                                      <a:solidFill>
                                        <a:schemeClr val="tx1"/>
                                      </a:solidFill>
                                      <a:latin typeface="Cambria Math" panose="02040503050406030204" pitchFamily="18" charset="0"/>
                                    </a:rPr>
                                    <m:t>𝑌</m:t>
                                  </m:r>
                                  <m:r>
                                    <a:rPr lang="fr-FR" sz="2000" b="0" i="1">
                                      <a:solidFill>
                                        <a:schemeClr val="tx1"/>
                                      </a:solidFill>
                                      <a:latin typeface="Cambria Math" panose="02040503050406030204" pitchFamily="18" charset="0"/>
                                    </a:rPr>
                                    <m:t>)</m:t>
                                  </m:r>
                                </m:e>
                              </m:func>
                              <m:r>
                                <a:rPr lang="fr-FR" sz="2000" b="0" i="1">
                                  <a:solidFill>
                                    <a:schemeClr val="tx1"/>
                                  </a:solidFill>
                                  <a:latin typeface="Cambria Math" panose="02040503050406030204" pitchFamily="18" charset="0"/>
                                </a:rPr>
                                <m:t>+</m:t>
                              </m:r>
                              <m:nary>
                                <m:naryPr>
                                  <m:chr m:val="∑"/>
                                  <m:supHide m:val="on"/>
                                  <m:ctrlPr>
                                    <a:rPr lang="fr-FR" sz="2000" i="1" smtClean="0">
                                      <a:solidFill>
                                        <a:srgbClr val="0070C0"/>
                                      </a:solidFill>
                                      <a:latin typeface="Cambria Math" panose="02040503050406030204" pitchFamily="18" charset="0"/>
                                    </a:rPr>
                                  </m:ctrlPr>
                                </m:naryPr>
                                <m:sub>
                                  <m:r>
                                    <m:rPr>
                                      <m:brk m:alnAt="7"/>
                                    </m:rPr>
                                    <a:rPr lang="fr-FR" sz="2000" b="0" i="1">
                                      <a:solidFill>
                                        <a:srgbClr val="0070C0"/>
                                      </a:solidFill>
                                      <a:latin typeface="Cambria Math" panose="02040503050406030204" pitchFamily="18" charset="0"/>
                                    </a:rPr>
                                    <m:t>𝑐</m:t>
                                  </m:r>
                                  <m:r>
                                    <a:rPr lang="fr-FR" sz="2000" b="0" i="1">
                                      <a:solidFill>
                                        <a:srgbClr val="0070C0"/>
                                      </a:solidFill>
                                      <a:latin typeface="Cambria Math" panose="02040503050406030204" pitchFamily="18" charset="0"/>
                                      <a:ea typeface="Cambria Math" panose="02040503050406030204" pitchFamily="18" charset="0"/>
                                    </a:rPr>
                                    <m:t>∈</m:t>
                                  </m:r>
                                  <m:r>
                                    <a:rPr lang="fr-FR" sz="2000" b="0" i="1">
                                      <a:solidFill>
                                        <a:srgbClr val="0070C0"/>
                                      </a:solidFill>
                                      <a:latin typeface="Cambria Math" panose="02040503050406030204" pitchFamily="18" charset="0"/>
                                      <a:ea typeface="Cambria Math" panose="02040503050406030204" pitchFamily="18" charset="0"/>
                                    </a:rPr>
                                    <m:t>𝐶</m:t>
                                  </m:r>
                                </m:sub>
                                <m:sup/>
                                <m:e>
                                  <m:r>
                                    <a:rPr lang="fr-FR" sz="2000" b="0" i="1">
                                      <a:solidFill>
                                        <a:srgbClr val="0070C0"/>
                                      </a:solidFill>
                                      <a:latin typeface="Cambria Math" panose="02040503050406030204" pitchFamily="18" charset="0"/>
                                      <a:ea typeface="Cambria Math" panose="02040503050406030204" pitchFamily="18" charset="0"/>
                                    </a:rPr>
                                    <m:t>𝜇</m:t>
                                  </m:r>
                                  <m:d>
                                    <m:dPr>
                                      <m:ctrlPr>
                                        <a:rPr lang="fr-FR" sz="2000" i="1">
                                          <a:solidFill>
                                            <a:srgbClr val="0070C0"/>
                                          </a:solidFill>
                                          <a:latin typeface="Cambria Math" panose="02040503050406030204" pitchFamily="18" charset="0"/>
                                          <a:ea typeface="Cambria Math" panose="02040503050406030204" pitchFamily="18" charset="0"/>
                                        </a:rPr>
                                      </m:ctrlPr>
                                    </m:dPr>
                                    <m:e>
                                      <m:sSub>
                                        <m:sSubPr>
                                          <m:ctrlPr>
                                            <a:rPr lang="fr-FR" sz="2000" i="1">
                                              <a:solidFill>
                                                <a:srgbClr val="0070C0"/>
                                              </a:solidFill>
                                              <a:latin typeface="Cambria Math" panose="02040503050406030204" pitchFamily="18" charset="0"/>
                                              <a:ea typeface="Cambria Math" panose="02040503050406030204" pitchFamily="18" charset="0"/>
                                            </a:rPr>
                                          </m:ctrlPr>
                                        </m:sSubPr>
                                        <m:e>
                                          <m:r>
                                            <a:rPr lang="fr-FR" sz="2000" b="0" i="1">
                                              <a:solidFill>
                                                <a:srgbClr val="0070C0"/>
                                              </a:solidFill>
                                              <a:latin typeface="Cambria Math" panose="02040503050406030204" pitchFamily="18" charset="0"/>
                                              <a:ea typeface="Cambria Math" panose="02040503050406030204" pitchFamily="18" charset="0"/>
                                            </a:rPr>
                                            <m:t>𝑥</m:t>
                                          </m:r>
                                        </m:e>
                                        <m:sub>
                                          <m:r>
                                            <a:rPr lang="fr-FR" sz="2000" b="0" i="1">
                                              <a:solidFill>
                                                <a:srgbClr val="0070C0"/>
                                              </a:solidFill>
                                              <a:latin typeface="Cambria Math" panose="02040503050406030204" pitchFamily="18" charset="0"/>
                                              <a:ea typeface="Cambria Math" panose="02040503050406030204" pitchFamily="18" charset="0"/>
                                            </a:rPr>
                                            <m:t>𝑖</m:t>
                                          </m:r>
                                        </m:sub>
                                      </m:sSub>
                                      <m:r>
                                        <a:rPr lang="fr-FR" sz="2000" b="0" i="1">
                                          <a:solidFill>
                                            <a:srgbClr val="0070C0"/>
                                          </a:solidFill>
                                          <a:latin typeface="Cambria Math" panose="02040503050406030204" pitchFamily="18" charset="0"/>
                                          <a:ea typeface="Cambria Math" panose="02040503050406030204" pitchFamily="18" charset="0"/>
                                        </a:rPr>
                                        <m:t>,</m:t>
                                      </m:r>
                                      <m:sSub>
                                        <m:sSubPr>
                                          <m:ctrlPr>
                                            <a:rPr lang="fr-FR" sz="2000" i="1">
                                              <a:solidFill>
                                                <a:srgbClr val="0070C0"/>
                                              </a:solidFill>
                                              <a:latin typeface="Cambria Math" panose="02040503050406030204" pitchFamily="18" charset="0"/>
                                              <a:ea typeface="Cambria Math" panose="02040503050406030204" pitchFamily="18" charset="0"/>
                                            </a:rPr>
                                          </m:ctrlPr>
                                        </m:sSubPr>
                                        <m:e>
                                          <m:r>
                                            <a:rPr lang="fr-FR" sz="2000" b="0" i="1">
                                              <a:solidFill>
                                                <a:srgbClr val="0070C0"/>
                                              </a:solidFill>
                                              <a:latin typeface="Cambria Math" panose="02040503050406030204" pitchFamily="18" charset="0"/>
                                              <a:ea typeface="Cambria Math" panose="02040503050406030204" pitchFamily="18" charset="0"/>
                                            </a:rPr>
                                            <m:t>𝑥</m:t>
                                          </m:r>
                                        </m:e>
                                        <m:sub>
                                          <m:r>
                                            <a:rPr lang="fr-FR" sz="2000" b="0" i="1">
                                              <a:solidFill>
                                                <a:srgbClr val="0070C0"/>
                                              </a:solidFill>
                                              <a:latin typeface="Cambria Math" panose="02040503050406030204" pitchFamily="18" charset="0"/>
                                              <a:ea typeface="Cambria Math" panose="02040503050406030204" pitchFamily="18" charset="0"/>
                                            </a:rPr>
                                            <m:t>𝑗</m:t>
                                          </m:r>
                                        </m:sub>
                                      </m:sSub>
                                    </m:e>
                                  </m:d>
                                  <m:r>
                                    <a:rPr lang="fr-FR" sz="2000" b="0" i="1">
                                      <a:solidFill>
                                        <a:srgbClr val="0070C0"/>
                                      </a:solidFill>
                                      <a:latin typeface="Cambria Math" panose="02040503050406030204" pitchFamily="18" charset="0"/>
                                    </a:rPr>
                                    <m:t>𝑘</m:t>
                                  </m:r>
                                  <m:r>
                                    <a:rPr lang="fr-FR" sz="2000" b="0" i="1">
                                      <a:solidFill>
                                        <a:srgbClr val="0070C0"/>
                                      </a:solidFill>
                                      <a:latin typeface="Cambria Math" panose="02040503050406030204" pitchFamily="18" charset="0"/>
                                    </a:rPr>
                                    <m:t>(</m:t>
                                  </m:r>
                                  <m:sSub>
                                    <m:sSubPr>
                                      <m:ctrlPr>
                                        <a:rPr lang="fr-FR" sz="2000" i="1">
                                          <a:solidFill>
                                            <a:srgbClr val="0070C0"/>
                                          </a:solidFill>
                                          <a:latin typeface="Cambria Math" panose="02040503050406030204" pitchFamily="18" charset="0"/>
                                        </a:rPr>
                                      </m:ctrlPr>
                                    </m:sSubPr>
                                    <m:e>
                                      <m:r>
                                        <a:rPr lang="fr-FR" sz="2000" b="0" i="1">
                                          <a:solidFill>
                                            <a:srgbClr val="0070C0"/>
                                          </a:solidFill>
                                          <a:latin typeface="Cambria Math" panose="02040503050406030204" pitchFamily="18" charset="0"/>
                                        </a:rPr>
                                        <m:t>𝑓</m:t>
                                      </m:r>
                                    </m:e>
                                    <m:sub>
                                      <m:r>
                                        <a:rPr lang="fr-FR" sz="2000" b="0" i="1">
                                          <a:solidFill>
                                            <a:srgbClr val="0070C0"/>
                                          </a:solidFill>
                                          <a:latin typeface="Cambria Math" panose="02040503050406030204" pitchFamily="18" charset="0"/>
                                        </a:rPr>
                                        <m:t>𝑖</m:t>
                                      </m:r>
                                    </m:sub>
                                  </m:sSub>
                                  <m:r>
                                    <a:rPr lang="fr-FR" sz="2000" b="0" i="1">
                                      <a:solidFill>
                                        <a:srgbClr val="0070C0"/>
                                      </a:solidFill>
                                      <a:latin typeface="Cambria Math" panose="02040503050406030204" pitchFamily="18" charset="0"/>
                                    </a:rPr>
                                    <m:t>,</m:t>
                                  </m:r>
                                  <m:sSub>
                                    <m:sSubPr>
                                      <m:ctrlPr>
                                        <a:rPr lang="fr-FR" sz="2000" i="1">
                                          <a:solidFill>
                                            <a:srgbClr val="0070C0"/>
                                          </a:solidFill>
                                          <a:latin typeface="Cambria Math" panose="02040503050406030204" pitchFamily="18" charset="0"/>
                                        </a:rPr>
                                      </m:ctrlPr>
                                    </m:sSubPr>
                                    <m:e>
                                      <m:r>
                                        <a:rPr lang="fr-FR" sz="2000" b="0" i="1">
                                          <a:solidFill>
                                            <a:srgbClr val="0070C0"/>
                                          </a:solidFill>
                                          <a:latin typeface="Cambria Math" panose="02040503050406030204" pitchFamily="18" charset="0"/>
                                        </a:rPr>
                                        <m:t>𝑓</m:t>
                                      </m:r>
                                    </m:e>
                                    <m:sub>
                                      <m:r>
                                        <a:rPr lang="fr-FR" sz="2000" b="0" i="1">
                                          <a:solidFill>
                                            <a:srgbClr val="0070C0"/>
                                          </a:solidFill>
                                          <a:latin typeface="Cambria Math" panose="02040503050406030204" pitchFamily="18" charset="0"/>
                                        </a:rPr>
                                        <m:t>𝑗</m:t>
                                      </m:r>
                                    </m:sub>
                                  </m:sSub>
                                  <m:r>
                                    <a:rPr lang="fr-FR" sz="2000" b="0" i="1" smtClean="0">
                                      <a:solidFill>
                                        <a:srgbClr val="0070C0"/>
                                      </a:solidFill>
                                      <a:latin typeface="Cambria Math" panose="02040503050406030204" pitchFamily="18" charset="0"/>
                                    </a:rPr>
                                    <m:t>)</m:t>
                                  </m:r>
                                  <m:r>
                                    <a:rPr lang="fr-FR" sz="2000" i="1">
                                      <a:solidFill>
                                        <a:srgbClr val="0070C0"/>
                                      </a:solidFill>
                                      <a:latin typeface="Cambria Math" panose="02040503050406030204" pitchFamily="18" charset="0"/>
                                    </a:rPr>
                                    <m:t>)</m:t>
                                  </m:r>
                                </m:e>
                              </m:nary>
                            </m:e>
                          </m:nary>
                        </m:sup>
                      </m:sSup>
                    </m:oMath>
                  </m:oMathPara>
                </a14:m>
                <a:endParaRPr lang="fr-FR" sz="2000" dirty="0"/>
              </a:p>
            </p:txBody>
          </p:sp>
        </mc:Choice>
        <mc:Fallback xmlns="">
          <p:sp>
            <p:nvSpPr>
              <p:cNvPr id="4" name="ZoneTexte 3">
                <a:extLst>
                  <a:ext uri="{FF2B5EF4-FFF2-40B4-BE49-F238E27FC236}">
                    <a16:creationId xmlns:a16="http://schemas.microsoft.com/office/drawing/2014/main" id="{6C16B38B-DEC9-4320-B068-29053604D1C5}"/>
                  </a:ext>
                </a:extLst>
              </p:cNvPr>
              <p:cNvSpPr txBox="1">
                <a:spLocks noRot="1" noChangeAspect="1" noMove="1" noResize="1" noEditPoints="1" noAdjustHandles="1" noChangeArrowheads="1" noChangeShapeType="1" noTextEdit="1"/>
              </p:cNvSpPr>
              <p:nvPr/>
            </p:nvSpPr>
            <p:spPr>
              <a:xfrm>
                <a:off x="1707517" y="2131958"/>
                <a:ext cx="7108356" cy="4502386"/>
              </a:xfrm>
              <a:prstGeom prst="rect">
                <a:avLst/>
              </a:prstGeom>
              <a:blipFill>
                <a:blip r:embed="rId2"/>
                <a:stretch>
                  <a:fillRect l="-858" t="-813" r="-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xmlns="" id="{4B711982-A1FF-48B5-8A54-FBEF8BCD34AA}"/>
                  </a:ext>
                </a:extLst>
              </p:cNvPr>
              <p:cNvSpPr txBox="1"/>
              <p:nvPr/>
            </p:nvSpPr>
            <p:spPr>
              <a:xfrm>
                <a:off x="1646148" y="1524351"/>
                <a:ext cx="4023474" cy="400110"/>
              </a:xfrm>
              <a:prstGeom prst="rect">
                <a:avLst/>
              </a:prstGeom>
              <a:noFill/>
            </p:spPr>
            <p:txBody>
              <a:bodyPr wrap="none" rtlCol="0">
                <a:spAutoFit/>
              </a:bodyPr>
              <a:lstStyle/>
              <a:p>
                <a:r>
                  <a:rPr lang="fr-FR" sz="2000" b="1" dirty="0">
                    <a:solidFill>
                      <a:srgbClr val="FF0000"/>
                    </a:solidFill>
                  </a:rPr>
                  <a:t>Le plus intuitif </a:t>
                </a:r>
                <a:r>
                  <a:rPr lang="fr-FR" sz="2000" b="1" dirty="0">
                    <a:solidFill>
                      <a:srgbClr val="FF0000"/>
                    </a:solidFill>
                    <a:sym typeface="Wingdings" panose="05000000000000000000" pitchFamily="2" charset="2"/>
                  </a:rPr>
                  <a:t> Calcul de </a:t>
                </a:r>
                <a14:m>
                  <m:oMath xmlns:m="http://schemas.openxmlformats.org/officeDocument/2006/math">
                    <m:r>
                      <a:rPr lang="fr-FR" sz="2000" b="1" i="1">
                        <a:solidFill>
                          <a:srgbClr val="FF0000"/>
                        </a:solidFill>
                        <a:latin typeface="Cambria Math" panose="02040503050406030204" pitchFamily="18" charset="0"/>
                      </a:rPr>
                      <m:t>𝑷</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𝑿</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𝒀</m:t>
                    </m:r>
                    <m:r>
                      <a:rPr lang="fr-FR" sz="2000" b="1" i="1">
                        <a:solidFill>
                          <a:srgbClr val="FF0000"/>
                        </a:solidFill>
                        <a:latin typeface="Cambria Math" panose="02040503050406030204" pitchFamily="18" charset="0"/>
                      </a:rPr>
                      <m:t>)</m:t>
                    </m:r>
                  </m:oMath>
                </a14:m>
                <a:r>
                  <a:rPr lang="fr-FR" sz="2000" b="1" dirty="0">
                    <a:solidFill>
                      <a:srgbClr val="FF0000"/>
                    </a:solidFill>
                    <a:sym typeface="Wingdings" panose="05000000000000000000" pitchFamily="2" charset="2"/>
                  </a:rPr>
                  <a:t> </a:t>
                </a:r>
                <a:endParaRPr lang="fr-FR" sz="2000" b="1" dirty="0">
                  <a:solidFill>
                    <a:srgbClr val="FF0000"/>
                  </a:solidFill>
                </a:endParaRPr>
              </a:p>
            </p:txBody>
          </p:sp>
        </mc:Choice>
        <mc:Fallback xmlns="">
          <p:sp>
            <p:nvSpPr>
              <p:cNvPr id="20" name="ZoneTexte 19">
                <a:extLst>
                  <a:ext uri="{FF2B5EF4-FFF2-40B4-BE49-F238E27FC236}">
                    <a16:creationId xmlns:a16="http://schemas.microsoft.com/office/drawing/2014/main" id="{4B711982-A1FF-48B5-8A54-FBEF8BCD34AA}"/>
                  </a:ext>
                </a:extLst>
              </p:cNvPr>
              <p:cNvSpPr txBox="1">
                <a:spLocks noRot="1" noChangeAspect="1" noMove="1" noResize="1" noEditPoints="1" noAdjustHandles="1" noChangeArrowheads="1" noChangeShapeType="1" noTextEdit="1"/>
              </p:cNvSpPr>
              <p:nvPr/>
            </p:nvSpPr>
            <p:spPr>
              <a:xfrm>
                <a:off x="1646148" y="1524351"/>
                <a:ext cx="4023474" cy="400110"/>
              </a:xfrm>
              <a:prstGeom prst="rect">
                <a:avLst/>
              </a:prstGeom>
              <a:blipFill>
                <a:blip r:embed="rId3"/>
                <a:stretch>
                  <a:fillRect l="-1515" t="-9091" b="-25758"/>
                </a:stretch>
              </a:blipFill>
            </p:spPr>
            <p:txBody>
              <a:bodyPr/>
              <a:lstStyle/>
              <a:p>
                <a:r>
                  <a:rPr lang="fr-FR">
                    <a:noFill/>
                  </a:rPr>
                  <a:t> </a:t>
                </a:r>
              </a:p>
            </p:txBody>
          </p:sp>
        </mc:Fallback>
      </mc:AlternateContent>
      <p:sp>
        <p:nvSpPr>
          <p:cNvPr id="25" name="ZoneTexte 24">
            <a:extLst>
              <a:ext uri="{FF2B5EF4-FFF2-40B4-BE49-F238E27FC236}">
                <a16:creationId xmlns:a16="http://schemas.microsoft.com/office/drawing/2014/main" xmlns="" id="{3790283D-7F0C-4452-BBEF-6564600F6D9F}"/>
              </a:ext>
            </a:extLst>
          </p:cNvPr>
          <p:cNvSpPr txBox="1"/>
          <p:nvPr/>
        </p:nvSpPr>
        <p:spPr>
          <a:xfrm>
            <a:off x="6038850" y="1524351"/>
            <a:ext cx="5704639" cy="400110"/>
          </a:xfrm>
          <a:prstGeom prst="rect">
            <a:avLst/>
          </a:prstGeom>
          <a:noFill/>
        </p:spPr>
        <p:txBody>
          <a:bodyPr wrap="none" rtlCol="0">
            <a:spAutoFit/>
          </a:bodyPr>
          <a:lstStyle/>
          <a:p>
            <a:r>
              <a:rPr lang="fr-FR" sz="2000" i="1" dirty="0"/>
              <a:t>(Segmentation la plus probable connaissant l’image)</a:t>
            </a:r>
          </a:p>
        </p:txBody>
      </p:sp>
      <p:sp>
        <p:nvSpPr>
          <p:cNvPr id="8" name="ZoneTexte 7">
            <a:extLst>
              <a:ext uri="{FF2B5EF4-FFF2-40B4-BE49-F238E27FC236}">
                <a16:creationId xmlns:a16="http://schemas.microsoft.com/office/drawing/2014/main" xmlns="" id="{4801F637-038F-434B-BF35-2C06DC5ECABA}"/>
              </a:ext>
            </a:extLst>
          </p:cNvPr>
          <p:cNvSpPr txBox="1"/>
          <p:nvPr/>
        </p:nvSpPr>
        <p:spPr>
          <a:xfrm>
            <a:off x="2763336" y="953431"/>
            <a:ext cx="609462" cy="400110"/>
          </a:xfrm>
          <a:prstGeom prst="rect">
            <a:avLst/>
          </a:prstGeom>
          <a:noFill/>
        </p:spPr>
        <p:txBody>
          <a:bodyPr wrap="none" rtlCol="0">
            <a:spAutoFit/>
          </a:bodyPr>
          <a:lstStyle/>
          <a:p>
            <a:r>
              <a:rPr lang="fr-FR" sz="2000" dirty="0"/>
              <a:t>[24]</a:t>
            </a:r>
          </a:p>
        </p:txBody>
      </p:sp>
    </p:spTree>
    <p:extLst>
      <p:ext uri="{BB962C8B-B14F-4D97-AF65-F5344CB8AC3E}">
        <p14:creationId xmlns:p14="http://schemas.microsoft.com/office/powerpoint/2010/main" val="3365879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7" y="884171"/>
            <a:ext cx="8642585"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Utilisation des CRF comme post-traitement d’une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66</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p:sp>
        <p:nvSpPr>
          <p:cNvPr id="14" name="ZoneTexte 13">
            <a:extLst>
              <a:ext uri="{FF2B5EF4-FFF2-40B4-BE49-F238E27FC236}">
                <a16:creationId xmlns:a16="http://schemas.microsoft.com/office/drawing/2014/main" xmlns="" id="{A8266809-489C-4C51-805A-11F50E9EB900}"/>
              </a:ext>
            </a:extLst>
          </p:cNvPr>
          <p:cNvSpPr txBox="1"/>
          <p:nvPr/>
        </p:nvSpPr>
        <p:spPr>
          <a:xfrm>
            <a:off x="1550897" y="1499043"/>
            <a:ext cx="3445880" cy="461665"/>
          </a:xfrm>
          <a:prstGeom prst="rect">
            <a:avLst/>
          </a:prstGeom>
          <a:noFill/>
        </p:spPr>
        <p:txBody>
          <a:bodyPr wrap="none" rtlCol="0">
            <a:spAutoFit/>
          </a:bodyPr>
          <a:lstStyle/>
          <a:p>
            <a:r>
              <a:rPr lang="fr-FR" sz="2400" dirty="0" err="1"/>
              <a:t>Xuming</a:t>
            </a:r>
            <a:r>
              <a:rPr lang="fr-FR" sz="2400" dirty="0"/>
              <a:t> He</a:t>
            </a:r>
            <a:r>
              <a:rPr lang="en-US" sz="2400" i="1" dirty="0"/>
              <a:t> et al,2004 </a:t>
            </a:r>
            <a:r>
              <a:rPr lang="en-US" sz="2400" dirty="0"/>
              <a:t>[20]</a:t>
            </a:r>
            <a:endParaRPr lang="fr-FR" sz="2400" dirty="0"/>
          </a:p>
        </p:txBody>
      </p:sp>
      <p:pic>
        <p:nvPicPr>
          <p:cNvPr id="5" name="Image 4">
            <a:extLst>
              <a:ext uri="{FF2B5EF4-FFF2-40B4-BE49-F238E27FC236}">
                <a16:creationId xmlns:a16="http://schemas.microsoft.com/office/drawing/2014/main" xmlns="" id="{008C81E8-4821-4082-A092-1F07FCECB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194" y="1729875"/>
            <a:ext cx="9955033" cy="4717701"/>
          </a:xfrm>
          <a:prstGeom prst="rect">
            <a:avLst/>
          </a:prstGeom>
        </p:spPr>
      </p:pic>
    </p:spTree>
    <p:extLst>
      <p:ext uri="{BB962C8B-B14F-4D97-AF65-F5344CB8AC3E}">
        <p14:creationId xmlns:p14="http://schemas.microsoft.com/office/powerpoint/2010/main" val="824748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7" y="884171"/>
            <a:ext cx="8642585"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Utilisation des CRF comme post-traitement d’une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67</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p:pic>
        <p:nvPicPr>
          <p:cNvPr id="5" name="Image 4">
            <a:extLst>
              <a:ext uri="{FF2B5EF4-FFF2-40B4-BE49-F238E27FC236}">
                <a16:creationId xmlns:a16="http://schemas.microsoft.com/office/drawing/2014/main" xmlns="" id="{7C522430-7B12-490F-B6F7-A8481CC01051}"/>
              </a:ext>
            </a:extLst>
          </p:cNvPr>
          <p:cNvPicPr>
            <a:picLocks noChangeAspect="1"/>
          </p:cNvPicPr>
          <p:nvPr/>
        </p:nvPicPr>
        <p:blipFill rotWithShape="1">
          <a:blip r:embed="rId2"/>
          <a:srcRect l="7831" t="23231" r="27647" b="30785"/>
          <a:stretch/>
        </p:blipFill>
        <p:spPr>
          <a:xfrm>
            <a:off x="53788" y="2010030"/>
            <a:ext cx="12092915" cy="4847970"/>
          </a:xfrm>
          <a:prstGeom prst="rect">
            <a:avLst/>
          </a:prstGeom>
        </p:spPr>
      </p:pic>
      <p:sp>
        <p:nvSpPr>
          <p:cNvPr id="15" name="ZoneTexte 14">
            <a:extLst>
              <a:ext uri="{FF2B5EF4-FFF2-40B4-BE49-F238E27FC236}">
                <a16:creationId xmlns:a16="http://schemas.microsoft.com/office/drawing/2014/main" xmlns="" id="{22C1F522-5C08-4D4F-B89D-04371ED97151}"/>
              </a:ext>
            </a:extLst>
          </p:cNvPr>
          <p:cNvSpPr txBox="1"/>
          <p:nvPr/>
        </p:nvSpPr>
        <p:spPr>
          <a:xfrm>
            <a:off x="1550897" y="1458702"/>
            <a:ext cx="3445880" cy="461665"/>
          </a:xfrm>
          <a:prstGeom prst="rect">
            <a:avLst/>
          </a:prstGeom>
          <a:noFill/>
        </p:spPr>
        <p:txBody>
          <a:bodyPr wrap="none" rtlCol="0">
            <a:spAutoFit/>
          </a:bodyPr>
          <a:lstStyle/>
          <a:p>
            <a:r>
              <a:rPr lang="fr-FR" sz="2400" dirty="0" err="1"/>
              <a:t>Xuming</a:t>
            </a:r>
            <a:r>
              <a:rPr lang="fr-FR" sz="2400" dirty="0"/>
              <a:t> He</a:t>
            </a:r>
            <a:r>
              <a:rPr lang="en-US" sz="2400" i="1" dirty="0"/>
              <a:t> et al,2004 </a:t>
            </a:r>
            <a:r>
              <a:rPr lang="en-US" sz="2400" dirty="0"/>
              <a:t>[20]</a:t>
            </a:r>
            <a:endParaRPr lang="fr-FR" sz="2400" dirty="0"/>
          </a:p>
        </p:txBody>
      </p:sp>
    </p:spTree>
    <p:extLst>
      <p:ext uri="{BB962C8B-B14F-4D97-AF65-F5344CB8AC3E}">
        <p14:creationId xmlns:p14="http://schemas.microsoft.com/office/powerpoint/2010/main" val="707216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7" y="884171"/>
            <a:ext cx="8642585"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Utilisation des CRF comme post-traitement d’une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68</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p:pic>
        <p:nvPicPr>
          <p:cNvPr id="2" name="Image 1">
            <a:extLst>
              <a:ext uri="{FF2B5EF4-FFF2-40B4-BE49-F238E27FC236}">
                <a16:creationId xmlns:a16="http://schemas.microsoft.com/office/drawing/2014/main" xmlns="" id="{ACEEAD13-9DE6-44AB-98B6-0D33F6144266}"/>
              </a:ext>
            </a:extLst>
          </p:cNvPr>
          <p:cNvPicPr>
            <a:picLocks noChangeAspect="1"/>
          </p:cNvPicPr>
          <p:nvPr/>
        </p:nvPicPr>
        <p:blipFill rotWithShape="1">
          <a:blip r:embed="rId2"/>
          <a:srcRect l="14338" t="34902" r="33824" b="20588"/>
          <a:stretch/>
        </p:blipFill>
        <p:spPr>
          <a:xfrm>
            <a:off x="1550897" y="2163654"/>
            <a:ext cx="9395009" cy="4537591"/>
          </a:xfrm>
          <a:prstGeom prst="rect">
            <a:avLst/>
          </a:prstGeom>
        </p:spPr>
      </p:pic>
      <p:sp>
        <p:nvSpPr>
          <p:cNvPr id="14" name="ZoneTexte 13">
            <a:extLst>
              <a:ext uri="{FF2B5EF4-FFF2-40B4-BE49-F238E27FC236}">
                <a16:creationId xmlns:a16="http://schemas.microsoft.com/office/drawing/2014/main" xmlns="" id="{A8266809-489C-4C51-805A-11F50E9EB900}"/>
              </a:ext>
            </a:extLst>
          </p:cNvPr>
          <p:cNvSpPr txBox="1"/>
          <p:nvPr/>
        </p:nvSpPr>
        <p:spPr>
          <a:xfrm>
            <a:off x="1550897" y="1593172"/>
            <a:ext cx="3433504" cy="461665"/>
          </a:xfrm>
          <a:prstGeom prst="rect">
            <a:avLst/>
          </a:prstGeom>
          <a:noFill/>
        </p:spPr>
        <p:txBody>
          <a:bodyPr wrap="none" rtlCol="0">
            <a:spAutoFit/>
          </a:bodyPr>
          <a:lstStyle/>
          <a:p>
            <a:r>
              <a:rPr lang="en-US" sz="2400" i="1" dirty="0" err="1"/>
              <a:t>Krähenbühl</a:t>
            </a:r>
            <a:r>
              <a:rPr lang="en-US" sz="2400" i="1" dirty="0"/>
              <a:t> et al,2011 </a:t>
            </a:r>
            <a:r>
              <a:rPr lang="en-US" sz="2400" dirty="0"/>
              <a:t>[19]</a:t>
            </a:r>
            <a:endParaRPr lang="fr-FR" sz="2400" i="1" dirty="0"/>
          </a:p>
        </p:txBody>
      </p:sp>
    </p:spTree>
    <p:extLst>
      <p:ext uri="{BB962C8B-B14F-4D97-AF65-F5344CB8AC3E}">
        <p14:creationId xmlns:p14="http://schemas.microsoft.com/office/powerpoint/2010/main" val="592069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7" y="884171"/>
            <a:ext cx="8642585"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Utilisation des CRF comme post-traitement d’une segmentation</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69</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p:sp>
        <p:nvSpPr>
          <p:cNvPr id="14" name="ZoneTexte 13">
            <a:extLst>
              <a:ext uri="{FF2B5EF4-FFF2-40B4-BE49-F238E27FC236}">
                <a16:creationId xmlns:a16="http://schemas.microsoft.com/office/drawing/2014/main" xmlns="" id="{A8266809-489C-4C51-805A-11F50E9EB900}"/>
              </a:ext>
            </a:extLst>
          </p:cNvPr>
          <p:cNvSpPr txBox="1"/>
          <p:nvPr/>
        </p:nvSpPr>
        <p:spPr>
          <a:xfrm>
            <a:off x="8741199" y="3717031"/>
            <a:ext cx="3348019" cy="461665"/>
          </a:xfrm>
          <a:prstGeom prst="rect">
            <a:avLst/>
          </a:prstGeom>
          <a:noFill/>
        </p:spPr>
        <p:txBody>
          <a:bodyPr wrap="square" rtlCol="0">
            <a:spAutoFit/>
          </a:bodyPr>
          <a:lstStyle/>
          <a:p>
            <a:r>
              <a:rPr lang="fr-FR" sz="2400" i="1" dirty="0" err="1"/>
              <a:t>Kamnitsas</a:t>
            </a:r>
            <a:r>
              <a:rPr lang="en-US" sz="2400" i="1" dirty="0"/>
              <a:t> et al, 2017 </a:t>
            </a:r>
            <a:r>
              <a:rPr lang="en-US" sz="2400" dirty="0"/>
              <a:t>[16]</a:t>
            </a:r>
            <a:endParaRPr lang="fr-FR" sz="2400" i="1" dirty="0"/>
          </a:p>
        </p:txBody>
      </p:sp>
      <p:pic>
        <p:nvPicPr>
          <p:cNvPr id="3" name="Image 2">
            <a:extLst>
              <a:ext uri="{FF2B5EF4-FFF2-40B4-BE49-F238E27FC236}">
                <a16:creationId xmlns:a16="http://schemas.microsoft.com/office/drawing/2014/main" xmlns="" id="{9F78C7B9-CD7B-4CE2-A000-0BB168085463}"/>
              </a:ext>
            </a:extLst>
          </p:cNvPr>
          <p:cNvPicPr>
            <a:picLocks noChangeAspect="1"/>
          </p:cNvPicPr>
          <p:nvPr/>
        </p:nvPicPr>
        <p:blipFill rotWithShape="1">
          <a:blip r:embed="rId2"/>
          <a:srcRect l="14559" t="17059" r="34485" b="13726"/>
          <a:stretch/>
        </p:blipFill>
        <p:spPr>
          <a:xfrm>
            <a:off x="1550897" y="1422801"/>
            <a:ext cx="6952130" cy="5311909"/>
          </a:xfrm>
          <a:prstGeom prst="rect">
            <a:avLst/>
          </a:prstGeom>
        </p:spPr>
      </p:pic>
    </p:spTree>
    <p:extLst>
      <p:ext uri="{BB962C8B-B14F-4D97-AF65-F5344CB8AC3E}">
        <p14:creationId xmlns:p14="http://schemas.microsoft.com/office/powerpoint/2010/main" val="105316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33976"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3" name="Espace réservé du contenu 2">
            <a:extLst>
              <a:ext uri="{FF2B5EF4-FFF2-40B4-BE49-F238E27FC236}">
                <a16:creationId xmlns:a16="http://schemas.microsoft.com/office/drawing/2014/main" xmlns="" id="{A0B8D3EF-7134-4C8D-A85F-E3CA30680A05}"/>
              </a:ext>
            </a:extLst>
          </p:cNvPr>
          <p:cNvSpPr>
            <a:spLocks noGrp="1"/>
          </p:cNvSpPr>
          <p:nvPr>
            <p:ph idx="1"/>
          </p:nvPr>
        </p:nvSpPr>
        <p:spPr>
          <a:xfrm>
            <a:off x="1595062" y="236619"/>
            <a:ext cx="5909387" cy="2827175"/>
          </a:xfrm>
        </p:spPr>
        <p:txBody>
          <a:bodyPr/>
          <a:lstStyle/>
          <a:p>
            <a:r>
              <a:rPr lang="fr-FR" dirty="0" err="1"/>
              <a:t>Fully</a:t>
            </a:r>
            <a:r>
              <a:rPr lang="fr-FR" dirty="0"/>
              <a:t> </a:t>
            </a:r>
            <a:r>
              <a:rPr lang="fr-FR" dirty="0" err="1"/>
              <a:t>Convolutional</a:t>
            </a:r>
            <a:r>
              <a:rPr lang="fr-FR" dirty="0"/>
              <a:t> Network (FCN) [2]</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7</a:t>
            </a:fld>
            <a:endParaRPr lang="fr-FR" sz="2000" dirty="0"/>
          </a:p>
        </p:txBody>
      </p:sp>
      <p:pic>
        <p:nvPicPr>
          <p:cNvPr id="6" name="Image 5">
            <a:extLst>
              <a:ext uri="{FF2B5EF4-FFF2-40B4-BE49-F238E27FC236}">
                <a16:creationId xmlns:a16="http://schemas.microsoft.com/office/drawing/2014/main" xmlns="" id="{D34F853D-D874-4A42-A4A6-C6FCDFE40A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5535" y="943133"/>
            <a:ext cx="4071162" cy="2043690"/>
          </a:xfrm>
          <a:prstGeom prst="rect">
            <a:avLst/>
          </a:prstGeom>
        </p:spPr>
      </p:pic>
      <p:pic>
        <p:nvPicPr>
          <p:cNvPr id="10" name="Image 9">
            <a:extLst>
              <a:ext uri="{FF2B5EF4-FFF2-40B4-BE49-F238E27FC236}">
                <a16:creationId xmlns:a16="http://schemas.microsoft.com/office/drawing/2014/main" xmlns="" id="{26967F14-1006-4240-82A8-5030E001D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676" y="2909853"/>
            <a:ext cx="6848025" cy="3794521"/>
          </a:xfrm>
          <a:prstGeom prst="rect">
            <a:avLst/>
          </a:prstGeom>
        </p:spPr>
      </p:pic>
      <p:sp>
        <p:nvSpPr>
          <p:cNvPr id="9" name="ZoneTexte 8">
            <a:extLst>
              <a:ext uri="{FF2B5EF4-FFF2-40B4-BE49-F238E27FC236}">
                <a16:creationId xmlns:a16="http://schemas.microsoft.com/office/drawing/2014/main" xmlns="" id="{4510BCFD-F848-426A-AAB6-9FCBB59FC9FC}"/>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3034459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10F0F73-0673-4840-812F-55435D03F33B}"/>
              </a:ext>
            </a:extLst>
          </p:cNvPr>
          <p:cNvSpPr>
            <a:spLocks noGrp="1"/>
          </p:cNvSpPr>
          <p:nvPr>
            <p:ph type="title"/>
          </p:nvPr>
        </p:nvSpPr>
        <p:spPr>
          <a:xfrm>
            <a:off x="1484310" y="0"/>
            <a:ext cx="10018713" cy="874553"/>
          </a:xfrm>
        </p:spPr>
        <p:txBody>
          <a:bodyPr>
            <a:normAutofit/>
          </a:bodyPr>
          <a:lstStyle/>
          <a:p>
            <a:r>
              <a:rPr lang="fr-FR" dirty="0"/>
              <a:t>Plan</a:t>
            </a:r>
          </a:p>
        </p:txBody>
      </p:sp>
      <p:sp>
        <p:nvSpPr>
          <p:cNvPr id="3" name="Espace réservé du contenu 2">
            <a:extLst>
              <a:ext uri="{FF2B5EF4-FFF2-40B4-BE49-F238E27FC236}">
                <a16:creationId xmlns:a16="http://schemas.microsoft.com/office/drawing/2014/main" xmlns="" id="{A5169D1A-1600-4A88-A27E-F6AB6286C8B4}"/>
              </a:ext>
            </a:extLst>
          </p:cNvPr>
          <p:cNvSpPr>
            <a:spLocks noGrp="1"/>
          </p:cNvSpPr>
          <p:nvPr>
            <p:ph idx="1"/>
          </p:nvPr>
        </p:nvSpPr>
        <p:spPr>
          <a:xfrm>
            <a:off x="1768396" y="692458"/>
            <a:ext cx="10018713" cy="5752730"/>
          </a:xfrm>
        </p:spPr>
        <p:txBody>
          <a:bodyPr>
            <a:normAutofit/>
          </a:bodyPr>
          <a:lstStyle/>
          <a:p>
            <a:pPr marL="0" indent="0">
              <a:lnSpc>
                <a:spcPct val="150000"/>
              </a:lnSpc>
              <a:buNone/>
            </a:pPr>
            <a:r>
              <a:rPr lang="fr-FR" sz="1800" dirty="0">
                <a:solidFill>
                  <a:schemeClr val="bg1">
                    <a:lumMod val="65000"/>
                  </a:schemeClr>
                </a:solidFill>
              </a:rPr>
              <a:t>Introduction</a:t>
            </a:r>
          </a:p>
          <a:p>
            <a:pPr marL="0" indent="0">
              <a:lnSpc>
                <a:spcPct val="150000"/>
              </a:lnSpc>
              <a:buNone/>
            </a:pPr>
            <a:r>
              <a:rPr lang="fr-FR" sz="1800" dirty="0">
                <a:solidFill>
                  <a:schemeClr val="bg1">
                    <a:lumMod val="65000"/>
                  </a:schemeClr>
                </a:solidFill>
              </a:rPr>
              <a:t>Modèle génératif</a:t>
            </a:r>
          </a:p>
          <a:p>
            <a:pPr marL="0" indent="0">
              <a:lnSpc>
                <a:spcPct val="150000"/>
              </a:lnSpc>
              <a:buNone/>
            </a:pPr>
            <a:r>
              <a:rPr lang="fr-FR" sz="1800" dirty="0">
                <a:solidFill>
                  <a:schemeClr val="bg1">
                    <a:lumMod val="65000"/>
                  </a:schemeClr>
                </a:solidFill>
              </a:rPr>
              <a:t>Modèle discriminatif</a:t>
            </a:r>
          </a:p>
          <a:p>
            <a:pPr marL="0" indent="0">
              <a:lnSpc>
                <a:spcPct val="150000"/>
              </a:lnSpc>
              <a:buNone/>
            </a:pPr>
            <a:r>
              <a:rPr lang="fr-FR" sz="1800" dirty="0"/>
              <a:t>Conclusion</a:t>
            </a:r>
          </a:p>
        </p:txBody>
      </p:sp>
      <p:sp>
        <p:nvSpPr>
          <p:cNvPr id="4" name="Espace réservé du numéro de diapositive 3">
            <a:extLst>
              <a:ext uri="{FF2B5EF4-FFF2-40B4-BE49-F238E27FC236}">
                <a16:creationId xmlns:a16="http://schemas.microsoft.com/office/drawing/2014/main" xmlns="" id="{F1CEB7EC-851F-483A-8429-CDD0D127832A}"/>
              </a:ext>
            </a:extLst>
          </p:cNvPr>
          <p:cNvSpPr>
            <a:spLocks noGrp="1"/>
          </p:cNvSpPr>
          <p:nvPr>
            <p:ph type="sldNum" sz="quarter" idx="12"/>
          </p:nvPr>
        </p:nvSpPr>
        <p:spPr/>
        <p:txBody>
          <a:bodyPr/>
          <a:lstStyle/>
          <a:p>
            <a:fld id="{FEC07D1D-9040-46BE-96F9-BC33D0812D1B}" type="slidenum">
              <a:rPr lang="fr-FR" sz="2000" smtClean="0"/>
              <a:t>70</a:t>
            </a:fld>
            <a:endParaRPr lang="fr-FR" sz="2000"/>
          </a:p>
        </p:txBody>
      </p:sp>
    </p:spTree>
    <p:extLst>
      <p:ext uri="{BB962C8B-B14F-4D97-AF65-F5344CB8AC3E}">
        <p14:creationId xmlns:p14="http://schemas.microsoft.com/office/powerpoint/2010/main" val="3079830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71</a:t>
            </a:fld>
            <a:endParaRPr lang="fr-FR"/>
          </a:p>
        </p:txBody>
      </p:sp>
      <p:sp>
        <p:nvSpPr>
          <p:cNvPr id="2" name="ZoneTexte 1"/>
          <p:cNvSpPr txBox="1"/>
          <p:nvPr/>
        </p:nvSpPr>
        <p:spPr>
          <a:xfrm>
            <a:off x="1646148" y="1016556"/>
            <a:ext cx="8302273" cy="1938992"/>
          </a:xfrm>
          <a:prstGeom prst="rect">
            <a:avLst/>
          </a:prstGeom>
          <a:noFill/>
        </p:spPr>
        <p:txBody>
          <a:bodyPr wrap="none" rtlCol="0">
            <a:spAutoFit/>
          </a:bodyPr>
          <a:lstStyle/>
          <a:p>
            <a:pPr marL="285750" indent="-285750">
              <a:buFont typeface="Wingdings" panose="05000000000000000000" pitchFamily="2" charset="2"/>
              <a:buChar char="à"/>
            </a:pPr>
            <a:r>
              <a:rPr lang="fr-FR" sz="2000" dirty="0">
                <a:sym typeface="Wingdings" panose="05000000000000000000" pitchFamily="2" charset="2"/>
              </a:rPr>
              <a:t>Un domaine important de l’IA</a:t>
            </a:r>
          </a:p>
          <a:p>
            <a:pPr marL="285750" indent="-285750">
              <a:buFont typeface="Wingdings" panose="05000000000000000000" pitchFamily="2" charset="2"/>
              <a:buChar char="à"/>
            </a:pPr>
            <a:r>
              <a:rPr lang="fr-FR" sz="2000" dirty="0">
                <a:sym typeface="Wingdings" panose="05000000000000000000" pitchFamily="2" charset="2"/>
              </a:rPr>
              <a:t>Approche probabiliste</a:t>
            </a:r>
          </a:p>
          <a:p>
            <a:pPr marL="285750" indent="-285750">
              <a:buFont typeface="Wingdings" panose="05000000000000000000" pitchFamily="2" charset="2"/>
              <a:buChar char="à"/>
            </a:pPr>
            <a:endParaRPr lang="fr-FR" sz="2000" dirty="0">
              <a:sym typeface="Wingdings" panose="05000000000000000000" pitchFamily="2" charset="2"/>
            </a:endParaRPr>
          </a:p>
          <a:p>
            <a:pPr marL="285750" indent="-285750">
              <a:buFont typeface="Wingdings" panose="05000000000000000000" pitchFamily="2" charset="2"/>
              <a:buChar char="à"/>
            </a:pPr>
            <a:r>
              <a:rPr lang="fr-FR" sz="2000" dirty="0">
                <a:sym typeface="Wingdings" panose="05000000000000000000" pitchFamily="2" charset="2"/>
              </a:rPr>
              <a:t>Résolution de problèmes de segmentation complexes</a:t>
            </a:r>
          </a:p>
          <a:p>
            <a:pPr marL="285750" indent="-285750">
              <a:buFont typeface="Wingdings" panose="05000000000000000000" pitchFamily="2" charset="2"/>
              <a:buChar char="à"/>
            </a:pPr>
            <a:r>
              <a:rPr lang="fr-FR" sz="2000" dirty="0">
                <a:sym typeface="Wingdings" panose="05000000000000000000" pitchFamily="2" charset="2"/>
              </a:rPr>
              <a:t>Différentes approches à combiner (analyse de textures, analyse de régions)</a:t>
            </a:r>
          </a:p>
          <a:p>
            <a:endParaRPr lang="fr-FR" sz="2000" dirty="0">
              <a:sym typeface="Wingdings" panose="05000000000000000000" pitchFamily="2" charset="2"/>
            </a:endParaRPr>
          </a:p>
        </p:txBody>
      </p:sp>
      <p:sp>
        <p:nvSpPr>
          <p:cNvPr id="4" name="ZoneTexte 3"/>
          <p:cNvSpPr txBox="1"/>
          <p:nvPr/>
        </p:nvSpPr>
        <p:spPr>
          <a:xfrm>
            <a:off x="3635065" y="2997327"/>
            <a:ext cx="6487289" cy="2831544"/>
          </a:xfrm>
          <a:prstGeom prst="rect">
            <a:avLst/>
          </a:prstGeom>
          <a:noFill/>
          <a:ln w="38100">
            <a:solidFill>
              <a:schemeClr val="tx1"/>
            </a:solidFill>
          </a:ln>
        </p:spPr>
        <p:txBody>
          <a:bodyPr wrap="none" rtlCol="0">
            <a:spAutoFit/>
          </a:bodyPr>
          <a:lstStyle/>
          <a:p>
            <a:r>
              <a:rPr lang="fr-FR" sz="2000" b="1" dirty="0">
                <a:sym typeface="Wingdings" panose="05000000000000000000" pitchFamily="2" charset="2"/>
              </a:rPr>
              <a:t>Schéma de fusion semble très intéressant pour SAIAD</a:t>
            </a:r>
          </a:p>
          <a:p>
            <a:endParaRPr lang="fr-FR" sz="2000" dirty="0">
              <a:sym typeface="Wingdings" panose="05000000000000000000" pitchFamily="2" charset="2"/>
            </a:endParaRPr>
          </a:p>
          <a:p>
            <a:pPr marL="285750" indent="-285750">
              <a:buFont typeface="Wingdings" panose="05000000000000000000" pitchFamily="2" charset="2"/>
              <a:buChar char="à"/>
            </a:pPr>
            <a:r>
              <a:rPr lang="fr-FR" sz="2000" dirty="0">
                <a:sym typeface="Wingdings" panose="05000000000000000000" pitchFamily="2" charset="2"/>
              </a:rPr>
              <a:t>Segmentation à partir de plusieurs sources:</a:t>
            </a:r>
          </a:p>
          <a:p>
            <a:pPr marL="1200150" lvl="2" indent="-285750">
              <a:buFont typeface="Wingdings" panose="05000000000000000000" pitchFamily="2" charset="2"/>
              <a:buChar char="§"/>
            </a:pPr>
            <a:r>
              <a:rPr lang="fr-FR" sz="2000" dirty="0">
                <a:sym typeface="Wingdings" panose="05000000000000000000" pitchFamily="2" charset="2"/>
              </a:rPr>
              <a:t>Temps vasculaire: Tumeur et parenchyme rénale</a:t>
            </a:r>
          </a:p>
          <a:p>
            <a:pPr marL="1200150" lvl="2" indent="-285750">
              <a:buFont typeface="Wingdings" panose="05000000000000000000" pitchFamily="2" charset="2"/>
              <a:buChar char="§"/>
            </a:pPr>
            <a:r>
              <a:rPr lang="fr-FR" sz="2000" dirty="0">
                <a:sym typeface="Wingdings" panose="05000000000000000000" pitchFamily="2" charset="2"/>
              </a:rPr>
              <a:t>Temps tardif: Cavités rénale</a:t>
            </a:r>
          </a:p>
          <a:p>
            <a:pPr marL="342900" indent="-342900">
              <a:buFont typeface="Wingdings" panose="05000000000000000000" pitchFamily="2" charset="2"/>
              <a:buChar char="à"/>
            </a:pPr>
            <a:r>
              <a:rPr lang="fr-FR" sz="2000" dirty="0">
                <a:sym typeface="Wingdings" panose="05000000000000000000" pitchFamily="2" charset="2"/>
              </a:rPr>
              <a:t>Agrégations de résultats</a:t>
            </a:r>
          </a:p>
          <a:p>
            <a:pPr marL="342900" indent="-342900">
              <a:buFont typeface="Wingdings" panose="05000000000000000000" pitchFamily="2" charset="2"/>
              <a:buChar char="à"/>
            </a:pPr>
            <a:endParaRPr lang="fr-FR" sz="2000" dirty="0">
              <a:sym typeface="Wingdings" panose="05000000000000000000" pitchFamily="2" charset="2"/>
            </a:endParaRPr>
          </a:p>
          <a:p>
            <a:r>
              <a:rPr lang="fr-FR" sz="2000" b="1" dirty="0">
                <a:sym typeface="Wingdings" panose="05000000000000000000" pitchFamily="2" charset="2"/>
              </a:rPr>
              <a:t>Efficace en tant que post-traitement</a:t>
            </a:r>
          </a:p>
          <a:p>
            <a:endParaRPr lang="fr-FR" dirty="0"/>
          </a:p>
        </p:txBody>
      </p:sp>
      <p:sp>
        <p:nvSpPr>
          <p:cNvPr id="6" name="Titre 1">
            <a:extLst>
              <a:ext uri="{FF2B5EF4-FFF2-40B4-BE49-F238E27FC236}">
                <a16:creationId xmlns:a16="http://schemas.microsoft.com/office/drawing/2014/main" xmlns="" id="{C4CB8043-3A7B-4E90-809E-E2C8922422B2}"/>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Conclusion</a:t>
            </a:r>
          </a:p>
        </p:txBody>
      </p:sp>
    </p:spTree>
    <p:extLst>
      <p:ext uri="{BB962C8B-B14F-4D97-AF65-F5344CB8AC3E}">
        <p14:creationId xmlns:p14="http://schemas.microsoft.com/office/powerpoint/2010/main" val="1243177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72</a:t>
            </a:fld>
            <a:endParaRPr lang="fr-FR"/>
          </a:p>
        </p:txBody>
      </p:sp>
      <p:sp>
        <p:nvSpPr>
          <p:cNvPr id="2" name="ZoneTexte 1"/>
          <p:cNvSpPr txBox="1"/>
          <p:nvPr/>
        </p:nvSpPr>
        <p:spPr>
          <a:xfrm>
            <a:off x="1646148" y="1830372"/>
            <a:ext cx="7332135" cy="3785652"/>
          </a:xfrm>
          <a:prstGeom prst="rect">
            <a:avLst/>
          </a:prstGeom>
          <a:noFill/>
        </p:spPr>
        <p:txBody>
          <a:bodyPr wrap="none" rtlCol="0">
            <a:spAutoFit/>
          </a:bodyPr>
          <a:lstStyle/>
          <a:p>
            <a:pPr marL="285750" indent="-285750">
              <a:buFont typeface="Wingdings" panose="05000000000000000000" pitchFamily="2" charset="2"/>
              <a:buChar char="à"/>
            </a:pPr>
            <a:r>
              <a:rPr lang="fr-FR" sz="2400" dirty="0">
                <a:sym typeface="Wingdings" panose="05000000000000000000" pitchFamily="2" charset="2"/>
              </a:rPr>
              <a:t>Besoin d’une bonne base d’images</a:t>
            </a:r>
          </a:p>
          <a:p>
            <a:endParaRPr lang="fr-FR" sz="2400" dirty="0">
              <a:sym typeface="Wingdings" panose="05000000000000000000" pitchFamily="2" charset="2"/>
            </a:endParaRPr>
          </a:p>
          <a:p>
            <a:pPr marL="285750" indent="-285750">
              <a:buFont typeface="Wingdings" panose="05000000000000000000" pitchFamily="2" charset="2"/>
              <a:buChar char="à"/>
            </a:pPr>
            <a:r>
              <a:rPr lang="fr-FR" sz="2400" dirty="0">
                <a:sym typeface="Wingdings" panose="05000000000000000000" pitchFamily="2" charset="2"/>
              </a:rPr>
              <a:t>Méthodes les plus efficaces ?</a:t>
            </a:r>
          </a:p>
          <a:p>
            <a:endParaRPr lang="fr-FR" sz="2400" dirty="0">
              <a:sym typeface="Wingdings" panose="05000000000000000000" pitchFamily="2" charset="2"/>
            </a:endParaRPr>
          </a:p>
          <a:p>
            <a:pPr marL="285750" indent="-285750">
              <a:buFont typeface="Wingdings" panose="05000000000000000000" pitchFamily="2" charset="2"/>
              <a:buChar char="à"/>
            </a:pPr>
            <a:r>
              <a:rPr lang="fr-FR" sz="2400" dirty="0">
                <a:sym typeface="Wingdings" panose="05000000000000000000" pitchFamily="2" charset="2"/>
              </a:rPr>
              <a:t>Hybridation des méthodes</a:t>
            </a:r>
          </a:p>
          <a:p>
            <a:endParaRPr lang="fr-FR" sz="2400" dirty="0">
              <a:sym typeface="Wingdings" panose="05000000000000000000" pitchFamily="2" charset="2"/>
            </a:endParaRPr>
          </a:p>
          <a:p>
            <a:pPr marL="285750" indent="-285750">
              <a:buFont typeface="Wingdings" panose="05000000000000000000" pitchFamily="2" charset="2"/>
              <a:buChar char="à"/>
            </a:pPr>
            <a:r>
              <a:rPr lang="fr-FR" sz="2400" dirty="0">
                <a:sym typeface="Wingdings" panose="05000000000000000000" pitchFamily="2" charset="2"/>
              </a:rPr>
              <a:t>Mise en concurrence (système distribué) &amp; Agrégation</a:t>
            </a:r>
            <a:endParaRPr lang="fr-FR" sz="2400" b="1" dirty="0">
              <a:sym typeface="Wingdings" panose="05000000000000000000" pitchFamily="2" charset="2"/>
            </a:endParaRPr>
          </a:p>
          <a:p>
            <a:pPr marL="285750" indent="-285750">
              <a:buFont typeface="Wingdings" panose="05000000000000000000" pitchFamily="2" charset="2"/>
              <a:buChar char="à"/>
            </a:pPr>
            <a:endParaRPr lang="fr-FR" sz="2400" dirty="0">
              <a:sym typeface="Wingdings" panose="05000000000000000000" pitchFamily="2" charset="2"/>
            </a:endParaRPr>
          </a:p>
          <a:p>
            <a:endParaRPr lang="fr-FR" sz="2400" dirty="0">
              <a:sym typeface="Wingdings" panose="05000000000000000000" pitchFamily="2" charset="2"/>
            </a:endParaRPr>
          </a:p>
          <a:p>
            <a:endParaRPr lang="fr-FR" sz="2400" dirty="0">
              <a:sym typeface="Wingdings" panose="05000000000000000000" pitchFamily="2" charset="2"/>
            </a:endParaRPr>
          </a:p>
        </p:txBody>
      </p:sp>
      <p:sp>
        <p:nvSpPr>
          <p:cNvPr id="6" name="Titre 1">
            <a:extLst>
              <a:ext uri="{FF2B5EF4-FFF2-40B4-BE49-F238E27FC236}">
                <a16:creationId xmlns:a16="http://schemas.microsoft.com/office/drawing/2014/main" xmlns="" id="{C4CB8043-3A7B-4E90-809E-E2C8922422B2}"/>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chemeClr val="tx1"/>
                </a:solidFill>
              </a:rPr>
              <a:t>Perspectives pour le projet SAIAD</a:t>
            </a:r>
          </a:p>
        </p:txBody>
      </p:sp>
    </p:spTree>
    <p:extLst>
      <p:ext uri="{BB962C8B-B14F-4D97-AF65-F5344CB8AC3E}">
        <p14:creationId xmlns:p14="http://schemas.microsoft.com/office/powerpoint/2010/main" val="2042510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84309" y="0"/>
            <a:ext cx="10226721" cy="866163"/>
          </a:xfrm>
        </p:spPr>
        <p:txBody>
          <a:bodyPr>
            <a:normAutofit/>
          </a:bodyPr>
          <a:lstStyle/>
          <a:p>
            <a:pPr algn="l"/>
            <a:r>
              <a:rPr lang="fr-FR" dirty="0"/>
              <a:t>Bibliographie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73</a:t>
            </a:fld>
            <a:endParaRPr lang="fr-FR" sz="2000" dirty="0"/>
          </a:p>
        </p:txBody>
      </p:sp>
      <p:sp>
        <p:nvSpPr>
          <p:cNvPr id="6" name="Espace réservé du contenu 5">
            <a:extLst>
              <a:ext uri="{FF2B5EF4-FFF2-40B4-BE49-F238E27FC236}">
                <a16:creationId xmlns:a16="http://schemas.microsoft.com/office/drawing/2014/main" xmlns="" id="{B6DB9080-2574-44E6-8BF5-158F84F3C0E2}"/>
              </a:ext>
            </a:extLst>
          </p:cNvPr>
          <p:cNvSpPr>
            <a:spLocks noGrp="1"/>
          </p:cNvSpPr>
          <p:nvPr>
            <p:ph idx="1"/>
          </p:nvPr>
        </p:nvSpPr>
        <p:spPr>
          <a:xfrm>
            <a:off x="1484309" y="561975"/>
            <a:ext cx="9707565" cy="5848350"/>
          </a:xfrm>
        </p:spPr>
        <p:txBody>
          <a:bodyPr>
            <a:normAutofit/>
          </a:bodyPr>
          <a:lstStyle/>
          <a:p>
            <a:pPr algn="just"/>
            <a:r>
              <a:rPr lang="fr-FR" sz="1800" dirty="0"/>
              <a:t>[1] </a:t>
            </a:r>
            <a:r>
              <a:rPr lang="fr-FR" sz="1800" dirty="0" err="1"/>
              <a:t>Y.LeCun</a:t>
            </a:r>
            <a:r>
              <a:rPr lang="fr-FR" sz="1800" dirty="0"/>
              <a:t> et al., Gradient-</a:t>
            </a:r>
            <a:r>
              <a:rPr lang="fr-FR" sz="1800" dirty="0" err="1"/>
              <a:t>based</a:t>
            </a:r>
            <a:r>
              <a:rPr lang="fr-FR" sz="1800" dirty="0"/>
              <a:t> </a:t>
            </a:r>
            <a:r>
              <a:rPr lang="fr-FR" sz="1800" dirty="0" err="1"/>
              <a:t>learning</a:t>
            </a:r>
            <a:r>
              <a:rPr lang="fr-FR" sz="1800" dirty="0"/>
              <a:t> </a:t>
            </a:r>
            <a:r>
              <a:rPr lang="fr-FR" sz="1800" dirty="0" err="1"/>
              <a:t>applied</a:t>
            </a:r>
            <a:r>
              <a:rPr lang="fr-FR" sz="1800" dirty="0"/>
              <a:t> to document recognition, </a:t>
            </a:r>
            <a:r>
              <a:rPr lang="fr-FR" sz="1800" i="1" dirty="0" err="1"/>
              <a:t>Proceedings</a:t>
            </a:r>
            <a:r>
              <a:rPr lang="fr-FR" sz="1800" i="1" dirty="0"/>
              <a:t> of the IEEE</a:t>
            </a:r>
            <a:r>
              <a:rPr lang="fr-FR" sz="1800" dirty="0"/>
              <a:t>, 86(11) :2278-2324; 1998. </a:t>
            </a:r>
          </a:p>
          <a:p>
            <a:pPr algn="just"/>
            <a:r>
              <a:rPr lang="fr-FR" sz="1800" dirty="0"/>
              <a:t>[2] </a:t>
            </a:r>
            <a:r>
              <a:rPr lang="fr-FR" sz="1800" dirty="0" err="1"/>
              <a:t>E.Shelhamer</a:t>
            </a:r>
            <a:r>
              <a:rPr lang="fr-FR" sz="1800" dirty="0"/>
              <a:t> et al., </a:t>
            </a:r>
            <a:r>
              <a:rPr lang="fr-FR" sz="1800" dirty="0" err="1"/>
              <a:t>Fully</a:t>
            </a:r>
            <a:r>
              <a:rPr lang="fr-FR" sz="1800" dirty="0"/>
              <a:t> </a:t>
            </a:r>
            <a:r>
              <a:rPr lang="fr-FR" sz="1800" dirty="0" err="1"/>
              <a:t>convolutional</a:t>
            </a:r>
            <a:r>
              <a:rPr lang="fr-FR" sz="1800" dirty="0"/>
              <a:t> networks for </a:t>
            </a:r>
            <a:r>
              <a:rPr lang="fr-FR" sz="1800" dirty="0" err="1"/>
              <a:t>semantic</a:t>
            </a:r>
            <a:r>
              <a:rPr lang="fr-FR" sz="1800" dirty="0"/>
              <a:t> segmentation</a:t>
            </a:r>
            <a:r>
              <a:rPr lang="fr-FR" sz="1800" i="1" dirty="0"/>
              <a:t>, IEEE Transactions on Pattern </a:t>
            </a:r>
            <a:r>
              <a:rPr lang="fr-FR" sz="1800" i="1" dirty="0" err="1"/>
              <a:t>Analysis</a:t>
            </a:r>
            <a:r>
              <a:rPr lang="fr-FR" sz="1800" i="1" dirty="0"/>
              <a:t> and Machine Intelligence</a:t>
            </a:r>
            <a:r>
              <a:rPr lang="fr-FR" sz="1800" dirty="0"/>
              <a:t>, 39(4) :640-651; 2016.</a:t>
            </a:r>
          </a:p>
          <a:p>
            <a:pPr algn="just"/>
            <a:r>
              <a:rPr lang="fr-FR" sz="1800" dirty="0"/>
              <a:t>[3] </a:t>
            </a:r>
            <a:r>
              <a:rPr lang="fr-FR" sz="1800" dirty="0" err="1"/>
              <a:t>H.Noh</a:t>
            </a:r>
            <a:r>
              <a:rPr lang="fr-FR" sz="1800" dirty="0"/>
              <a:t> et al., Learning </a:t>
            </a:r>
            <a:r>
              <a:rPr lang="fr-FR" sz="1800" dirty="0" err="1"/>
              <a:t>deconvolution</a:t>
            </a:r>
            <a:r>
              <a:rPr lang="fr-FR" sz="1800" dirty="0"/>
              <a:t> network for </a:t>
            </a:r>
            <a:r>
              <a:rPr lang="fr-FR" sz="1800" dirty="0" err="1"/>
              <a:t>semantic</a:t>
            </a:r>
            <a:r>
              <a:rPr lang="fr-FR" sz="1800" dirty="0"/>
              <a:t> segmentation, </a:t>
            </a:r>
            <a:r>
              <a:rPr lang="fr-FR" sz="1800" i="1" dirty="0"/>
              <a:t>In IEEE International </a:t>
            </a:r>
            <a:r>
              <a:rPr lang="fr-FR" sz="1800" i="1" dirty="0" err="1"/>
              <a:t>Conference</a:t>
            </a:r>
            <a:r>
              <a:rPr lang="fr-FR" sz="1800" i="1" dirty="0"/>
              <a:t> on Computer Vision, ICCV 2015</a:t>
            </a:r>
            <a:r>
              <a:rPr lang="fr-FR" sz="1800" dirty="0"/>
              <a:t>, pages 1520-1528, Washington, DC, USA, 2015. IEEE Computer Society.</a:t>
            </a:r>
          </a:p>
          <a:p>
            <a:pPr algn="just"/>
            <a:r>
              <a:rPr lang="fr-FR" sz="1800" dirty="0"/>
              <a:t>[4] </a:t>
            </a:r>
            <a:r>
              <a:rPr lang="fr-FR" sz="1800" dirty="0" err="1"/>
              <a:t>S.Hong</a:t>
            </a:r>
            <a:r>
              <a:rPr lang="fr-FR" sz="1800" dirty="0"/>
              <a:t> et al., </a:t>
            </a:r>
            <a:r>
              <a:rPr lang="fr-FR" sz="1800" dirty="0" err="1"/>
              <a:t>Decoupled</a:t>
            </a:r>
            <a:r>
              <a:rPr lang="fr-FR" sz="1800" dirty="0"/>
              <a:t> </a:t>
            </a:r>
            <a:r>
              <a:rPr lang="fr-FR" sz="1800" dirty="0" err="1"/>
              <a:t>deep</a:t>
            </a:r>
            <a:r>
              <a:rPr lang="fr-FR" sz="1800" dirty="0"/>
              <a:t> neural network for semi-</a:t>
            </a:r>
            <a:r>
              <a:rPr lang="fr-FR" sz="1800" dirty="0" err="1"/>
              <a:t>supervised</a:t>
            </a:r>
            <a:r>
              <a:rPr lang="fr-FR" sz="1800" dirty="0"/>
              <a:t> </a:t>
            </a:r>
            <a:r>
              <a:rPr lang="fr-FR" sz="1800" dirty="0" err="1"/>
              <a:t>semantic</a:t>
            </a:r>
            <a:r>
              <a:rPr lang="fr-FR" sz="1800" dirty="0"/>
              <a:t> segmentation, </a:t>
            </a:r>
            <a:r>
              <a:rPr lang="fr-FR" sz="1800" i="1" dirty="0" err="1"/>
              <a:t>Advances</a:t>
            </a:r>
            <a:r>
              <a:rPr lang="fr-FR" sz="1800" i="1" dirty="0"/>
              <a:t> in Neural Information </a:t>
            </a:r>
            <a:r>
              <a:rPr lang="fr-FR" sz="1800" i="1" dirty="0" err="1"/>
              <a:t>Processing</a:t>
            </a:r>
            <a:r>
              <a:rPr lang="fr-FR" sz="1800" i="1" dirty="0"/>
              <a:t> </a:t>
            </a:r>
            <a:r>
              <a:rPr lang="fr-FR" sz="1800" i="1" dirty="0" err="1"/>
              <a:t>Systems</a:t>
            </a:r>
            <a:r>
              <a:rPr lang="fr-FR" sz="1800" i="1" dirty="0"/>
              <a:t> 28</a:t>
            </a:r>
            <a:r>
              <a:rPr lang="fr-FR" sz="1800" dirty="0"/>
              <a:t>, pages 1495-1503;2015.</a:t>
            </a:r>
          </a:p>
          <a:p>
            <a:pPr algn="just"/>
            <a:r>
              <a:rPr lang="fr-FR" sz="1800" dirty="0"/>
              <a:t>[5] </a:t>
            </a:r>
            <a:r>
              <a:rPr lang="fr-FR" sz="1800" dirty="0" err="1"/>
              <a:t>V.Badrinarayanan</a:t>
            </a:r>
            <a:r>
              <a:rPr lang="fr-FR" sz="1800" dirty="0"/>
              <a:t> et al., </a:t>
            </a:r>
            <a:r>
              <a:rPr lang="fr-FR" sz="1800" dirty="0" err="1"/>
              <a:t>Segnet</a:t>
            </a:r>
            <a:r>
              <a:rPr lang="fr-FR" sz="1800" dirty="0"/>
              <a:t> : A </a:t>
            </a:r>
            <a:r>
              <a:rPr lang="fr-FR" sz="1800" dirty="0" err="1"/>
              <a:t>deep</a:t>
            </a:r>
            <a:r>
              <a:rPr lang="fr-FR" sz="1800" dirty="0"/>
              <a:t> </a:t>
            </a:r>
            <a:r>
              <a:rPr lang="fr-FR" sz="1800" dirty="0" err="1"/>
              <a:t>convolutional</a:t>
            </a:r>
            <a:r>
              <a:rPr lang="fr-FR" sz="1800" dirty="0"/>
              <a:t> encoder-</a:t>
            </a:r>
            <a:r>
              <a:rPr lang="fr-FR" sz="1800" dirty="0" err="1"/>
              <a:t>decoder</a:t>
            </a:r>
            <a:r>
              <a:rPr lang="fr-FR" sz="1800" dirty="0"/>
              <a:t> architecture for image segmentation</a:t>
            </a:r>
            <a:r>
              <a:rPr lang="fr-FR" sz="1800" i="1" dirty="0"/>
              <a:t>, Computer Vision and Pattern Recognition </a:t>
            </a:r>
            <a:r>
              <a:rPr lang="fr-FR" sz="1800" i="1" dirty="0" err="1"/>
              <a:t>CoRR</a:t>
            </a:r>
            <a:r>
              <a:rPr lang="fr-FR" sz="1800" dirty="0"/>
              <a:t>, pages 1-14, 2015.</a:t>
            </a:r>
          </a:p>
          <a:p>
            <a:pPr algn="just"/>
            <a:r>
              <a:rPr lang="fr-FR" sz="1800" dirty="0"/>
              <a:t>[6] </a:t>
            </a:r>
            <a:r>
              <a:rPr lang="fr-FR" sz="1800" dirty="0" err="1"/>
              <a:t>O.Ronneberger</a:t>
            </a:r>
            <a:r>
              <a:rPr lang="fr-FR" sz="1800" dirty="0"/>
              <a:t> et al., U-Net : </a:t>
            </a:r>
            <a:r>
              <a:rPr lang="fr-FR" sz="1800" dirty="0" err="1"/>
              <a:t>Convolutional</a:t>
            </a:r>
            <a:r>
              <a:rPr lang="fr-FR" sz="1800" dirty="0"/>
              <a:t> networks for </a:t>
            </a:r>
            <a:r>
              <a:rPr lang="fr-FR" sz="1800" dirty="0" err="1"/>
              <a:t>biomedical</a:t>
            </a:r>
            <a:r>
              <a:rPr lang="fr-FR" sz="1800" dirty="0"/>
              <a:t> image segmentation. </a:t>
            </a:r>
            <a:r>
              <a:rPr lang="fr-FR" sz="1800" i="1" dirty="0" err="1"/>
              <a:t>Medical</a:t>
            </a:r>
            <a:r>
              <a:rPr lang="fr-FR" sz="1800" i="1" dirty="0"/>
              <a:t> Image </a:t>
            </a:r>
            <a:r>
              <a:rPr lang="fr-FR" sz="1800" i="1" dirty="0" err="1"/>
              <a:t>Computing</a:t>
            </a:r>
            <a:r>
              <a:rPr lang="fr-FR" sz="1800" i="1" dirty="0"/>
              <a:t> and Computer-</a:t>
            </a:r>
            <a:r>
              <a:rPr lang="fr-FR" sz="1800" i="1" dirty="0" err="1"/>
              <a:t>Assisted</a:t>
            </a:r>
            <a:r>
              <a:rPr lang="fr-FR" sz="1800" i="1" dirty="0"/>
              <a:t> Intervention – MICCAI 2015</a:t>
            </a:r>
            <a:r>
              <a:rPr lang="fr-FR" sz="1800" dirty="0"/>
              <a:t>, pages 234-241, 2015.</a:t>
            </a:r>
          </a:p>
          <a:p>
            <a:pPr algn="just"/>
            <a:r>
              <a:rPr lang="fr-FR" sz="1800" dirty="0"/>
              <a:t>[7] </a:t>
            </a:r>
            <a:r>
              <a:rPr lang="fr-FR" sz="1800" dirty="0" err="1"/>
              <a:t>M.Everingham</a:t>
            </a:r>
            <a:r>
              <a:rPr lang="fr-FR" sz="1800" dirty="0"/>
              <a:t> et al., The pascal </a:t>
            </a:r>
            <a:r>
              <a:rPr lang="fr-FR" sz="1800" dirty="0" err="1"/>
              <a:t>visual</a:t>
            </a:r>
            <a:r>
              <a:rPr lang="fr-FR" sz="1800" dirty="0"/>
              <a:t> </a:t>
            </a:r>
            <a:r>
              <a:rPr lang="fr-FR" sz="1800" dirty="0" err="1"/>
              <a:t>object</a:t>
            </a:r>
            <a:r>
              <a:rPr lang="fr-FR" sz="1800" dirty="0"/>
              <a:t> classes challenge : A </a:t>
            </a:r>
            <a:r>
              <a:rPr lang="fr-FR" sz="1800" dirty="0" err="1"/>
              <a:t>retrospective</a:t>
            </a:r>
            <a:r>
              <a:rPr lang="fr-FR" sz="1800" dirty="0"/>
              <a:t>, </a:t>
            </a:r>
            <a:r>
              <a:rPr lang="fr-FR" sz="1800" i="1" dirty="0"/>
              <a:t>International Journal of Computer Vision</a:t>
            </a:r>
            <a:r>
              <a:rPr lang="fr-FR" sz="1800" dirty="0"/>
              <a:t>, 111(1) :98-136;2015.</a:t>
            </a:r>
          </a:p>
        </p:txBody>
      </p:sp>
    </p:spTree>
    <p:extLst>
      <p:ext uri="{BB962C8B-B14F-4D97-AF65-F5344CB8AC3E}">
        <p14:creationId xmlns:p14="http://schemas.microsoft.com/office/powerpoint/2010/main" val="2809188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a:t>Bibliographie RàPC</a:t>
            </a:r>
            <a:br>
              <a:rPr lang="fr-FR" dirty="0"/>
            </a:br>
            <a:endParaRPr lang="fr-FR" dirty="0"/>
          </a:p>
        </p:txBody>
      </p:sp>
      <p:sp>
        <p:nvSpPr>
          <p:cNvPr id="3" name="Espace réservé du contenu 2"/>
          <p:cNvSpPr>
            <a:spLocks noGrp="1"/>
          </p:cNvSpPr>
          <p:nvPr>
            <p:ph idx="1"/>
          </p:nvPr>
        </p:nvSpPr>
        <p:spPr>
          <a:xfrm>
            <a:off x="1484310" y="1150883"/>
            <a:ext cx="10577061" cy="5496102"/>
          </a:xfrm>
        </p:spPr>
        <p:txBody>
          <a:bodyPr anchor="t">
            <a:normAutofit/>
          </a:bodyPr>
          <a:lstStyle/>
          <a:p>
            <a:pPr lvl="1"/>
            <a:r>
              <a:rPr lang="en-US" dirty="0"/>
              <a:t>[8] “Similarity and Metrics in Case-Based Reasoning” </a:t>
            </a:r>
            <a:r>
              <a:rPr lang="en-US" dirty="0" err="1"/>
              <a:t>Finnnie</a:t>
            </a:r>
            <a:r>
              <a:rPr lang="en-US" dirty="0"/>
              <a:t>  &amp; Sun 2002</a:t>
            </a:r>
          </a:p>
          <a:p>
            <a:pPr lvl="1"/>
            <a:r>
              <a:rPr lang="en-US" dirty="0"/>
              <a:t>[9] “An architecture for a CBR image segmentation system” </a:t>
            </a:r>
            <a:r>
              <a:rPr lang="en-US" dirty="0" err="1"/>
              <a:t>Perner</a:t>
            </a:r>
            <a:r>
              <a:rPr lang="en-US" dirty="0"/>
              <a:t> 1999</a:t>
            </a:r>
          </a:p>
          <a:p>
            <a:pPr lvl="1"/>
            <a:r>
              <a:rPr lang="en-US" dirty="0"/>
              <a:t>[10] “Case Completion and Similarity in Case-Based Reasoning” </a:t>
            </a:r>
            <a:r>
              <a:rPr lang="en-US" dirty="0" err="1"/>
              <a:t>Burkhard</a:t>
            </a:r>
            <a:r>
              <a:rPr lang="en-US" dirty="0"/>
              <a:t> 2004</a:t>
            </a:r>
          </a:p>
          <a:p>
            <a:pPr lvl="1"/>
            <a:r>
              <a:rPr lang="en-US" dirty="0"/>
              <a:t>[11] “Automatic diagnosis with genetic algorithms and case-based reasoning” </a:t>
            </a:r>
            <a:r>
              <a:rPr lang="en-US" dirty="0" err="1"/>
              <a:t>Garrell</a:t>
            </a:r>
            <a:r>
              <a:rPr lang="en-US" dirty="0"/>
              <a:t> &amp; al. 1999</a:t>
            </a:r>
          </a:p>
          <a:p>
            <a:pPr lvl="1"/>
            <a:r>
              <a:rPr lang="en-US" dirty="0"/>
              <a:t>[12] “Computer aided diagnosis with case-based reasoning and genetic algorithms” </a:t>
            </a:r>
            <a:r>
              <a:rPr lang="en-US" dirty="0" err="1"/>
              <a:t>Golobardes</a:t>
            </a:r>
            <a:r>
              <a:rPr lang="en-US" dirty="0"/>
              <a:t> &amp; al. 2002</a:t>
            </a:r>
          </a:p>
          <a:p>
            <a:pPr lvl="1"/>
            <a:r>
              <a:rPr lang="en-US" dirty="0"/>
              <a:t>[13] “Image Quality Assessment: From Error Visibility to Structural Similarity” </a:t>
            </a:r>
            <a:r>
              <a:rPr lang="fr-FR" dirty="0"/>
              <a:t>Wang &amp; al. 2004</a:t>
            </a:r>
          </a:p>
          <a:p>
            <a:pPr lvl="1"/>
            <a:r>
              <a:rPr lang="en-US" dirty="0"/>
              <a:t>[14] “Fuzzy spatial relation ontology for image interpretation” </a:t>
            </a:r>
            <a:r>
              <a:rPr lang="en-US" dirty="0" err="1"/>
              <a:t>Hudelot</a:t>
            </a:r>
            <a:r>
              <a:rPr lang="en-US" dirty="0"/>
              <a:t>, </a:t>
            </a:r>
            <a:r>
              <a:rPr lang="en-US" dirty="0" err="1"/>
              <a:t>Atif</a:t>
            </a:r>
            <a:r>
              <a:rPr lang="en-US" dirty="0"/>
              <a:t> &amp; Bloch, 2008</a:t>
            </a:r>
          </a:p>
          <a:p>
            <a:pPr lvl="1"/>
            <a:r>
              <a:rPr lang="en-US" dirty="0"/>
              <a:t>[15] “Integration of fuzzy spatial relations in deformable models—Application to brain MRI segmentation” </a:t>
            </a:r>
            <a:r>
              <a:rPr lang="en-US" dirty="0" err="1"/>
              <a:t>Colliot</a:t>
            </a:r>
            <a:r>
              <a:rPr lang="en-US" dirty="0"/>
              <a:t> &amp; </a:t>
            </a:r>
            <a:r>
              <a:rPr lang="en-US" dirty="0" err="1"/>
              <a:t>Camara</a:t>
            </a:r>
            <a:r>
              <a:rPr lang="en-US" dirty="0"/>
              <a:t>, Isabelle Bloch, 2006</a:t>
            </a:r>
            <a:endParaRPr lang="en-US" sz="2400" dirty="0"/>
          </a:p>
          <a:p>
            <a:pPr lvl="1"/>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3282043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a:t>Bibliographie champs aléatoires</a:t>
            </a:r>
            <a:br>
              <a:rPr lang="fr-FR" dirty="0"/>
            </a:br>
            <a:endParaRPr lang="fr-FR" dirty="0"/>
          </a:p>
        </p:txBody>
      </p:sp>
      <p:sp>
        <p:nvSpPr>
          <p:cNvPr id="3" name="Espace réservé du contenu 2"/>
          <p:cNvSpPr>
            <a:spLocks noGrp="1"/>
          </p:cNvSpPr>
          <p:nvPr>
            <p:ph idx="1"/>
          </p:nvPr>
        </p:nvSpPr>
        <p:spPr>
          <a:xfrm>
            <a:off x="1484310" y="1150883"/>
            <a:ext cx="10577061" cy="5496102"/>
          </a:xfrm>
        </p:spPr>
        <p:txBody>
          <a:bodyPr anchor="t">
            <a:normAutofit fontScale="92500" lnSpcReduction="20000"/>
          </a:bodyPr>
          <a:lstStyle/>
          <a:p>
            <a:pPr lvl="1"/>
            <a:r>
              <a:rPr lang="en-US" dirty="0"/>
              <a:t>[16] </a:t>
            </a:r>
            <a:r>
              <a:rPr lang="en-US" dirty="0" err="1"/>
              <a:t>Kamnitas</a:t>
            </a:r>
            <a:r>
              <a:rPr lang="en-US" dirty="0"/>
              <a:t> et al, “Efficient multi-scale 3D CNN with fully connected CRF for accurate brain lesion segmentation”, 2002</a:t>
            </a:r>
          </a:p>
          <a:p>
            <a:pPr lvl="1"/>
            <a:r>
              <a:rPr lang="en-US" dirty="0"/>
              <a:t>[17] Christ et al, “Automatic Liver and Lesion Segmentation in CT Using Cascaded Fully Convolutional Neural Networks and 3D Conditional Random Fields”, 2016</a:t>
            </a:r>
          </a:p>
          <a:p>
            <a:pPr lvl="1"/>
            <a:r>
              <a:rPr lang="en-US" dirty="0"/>
              <a:t>[18] Hebert et al, “</a:t>
            </a:r>
            <a:r>
              <a:rPr lang="fr-FR" dirty="0"/>
              <a:t>Champs Aléatoires Conditionnels et fonctions de caractéristiques à quantification multi-échelle Application à l’extraction de structures dans des journaux d’archives », 2012</a:t>
            </a:r>
            <a:endParaRPr lang="en-US" dirty="0"/>
          </a:p>
          <a:p>
            <a:pPr lvl="1"/>
            <a:r>
              <a:rPr lang="en-US" dirty="0"/>
              <a:t>[19] </a:t>
            </a:r>
            <a:r>
              <a:rPr lang="en-US" dirty="0" err="1"/>
              <a:t>Krähenbühl</a:t>
            </a:r>
            <a:r>
              <a:rPr lang="en-US" dirty="0"/>
              <a:t> et al, “Efficient Inference in Fully Connected CRFs with Gaussian Edge Potentials”, 2011</a:t>
            </a:r>
          </a:p>
          <a:p>
            <a:pPr lvl="1"/>
            <a:r>
              <a:rPr lang="en-US" dirty="0"/>
              <a:t>[20] He et al, “Multiscale conditional random fields for image labeling”, 2004</a:t>
            </a:r>
          </a:p>
          <a:p>
            <a:pPr lvl="1"/>
            <a:r>
              <a:rPr lang="en-US" dirty="0"/>
              <a:t>[21] </a:t>
            </a:r>
            <a:r>
              <a:rPr lang="en-US" dirty="0" err="1"/>
              <a:t>Sigelle</a:t>
            </a:r>
            <a:r>
              <a:rPr lang="en-US" dirty="0"/>
              <a:t> et </a:t>
            </a:r>
            <a:r>
              <a:rPr lang="en-US" dirty="0" err="1"/>
              <a:t>Tupin</a:t>
            </a:r>
            <a:r>
              <a:rPr lang="en-US" dirty="0"/>
              <a:t>, “</a:t>
            </a:r>
            <a:r>
              <a:rPr lang="fr-FR" dirty="0"/>
              <a:t>Champs de Markov en Traitement d'Image</a:t>
            </a:r>
            <a:r>
              <a:rPr lang="en-US" dirty="0"/>
              <a:t>” </a:t>
            </a:r>
            <a:r>
              <a:rPr lang="fr-FR" dirty="0"/>
              <a:t>, 1999</a:t>
            </a:r>
          </a:p>
          <a:p>
            <a:pPr lvl="1"/>
            <a:r>
              <a:rPr lang="en-US" dirty="0"/>
              <a:t>[23] Liu et al, “Conditional Random Fields for Image Labeling”, 2016</a:t>
            </a:r>
          </a:p>
          <a:p>
            <a:pPr lvl="1"/>
            <a:r>
              <a:rPr lang="en-US" dirty="0"/>
              <a:t>[24] Sutton, “An Introduction to Conditional Random Fields”, 2012</a:t>
            </a:r>
          </a:p>
          <a:p>
            <a:pPr lvl="1"/>
            <a:r>
              <a:rPr lang="fr-FR" dirty="0"/>
              <a:t>[25] Descombes, « Champs Markoviens en analyse d’images ». </a:t>
            </a:r>
            <a:r>
              <a:rPr lang="fr-FR" dirty="0" err="1"/>
              <a:t>Ph.D</a:t>
            </a:r>
            <a:r>
              <a:rPr lang="fr-FR" dirty="0"/>
              <a:t>. </a:t>
            </a:r>
            <a:r>
              <a:rPr lang="fr-FR" dirty="0" err="1"/>
              <a:t>thesis</a:t>
            </a:r>
            <a:r>
              <a:rPr lang="fr-FR" dirty="0"/>
              <a:t>, Ecole Nationale Supérieure des Télécommunications, 1993</a:t>
            </a:r>
          </a:p>
          <a:p>
            <a:pPr lvl="1"/>
            <a:r>
              <a:rPr lang="fr-FR" dirty="0"/>
              <a:t>[26]  </a:t>
            </a:r>
            <a:r>
              <a:rPr lang="fr-FR" dirty="0" err="1"/>
              <a:t>Tupin</a:t>
            </a:r>
            <a:r>
              <a:rPr lang="fr-FR" dirty="0"/>
              <a:t>. « Reconnaissance des formes et analyse de scènes en imagerie radar à ouverture synthétique ». </a:t>
            </a:r>
            <a:r>
              <a:rPr lang="fr-FR" dirty="0" err="1"/>
              <a:t>Ph.D</a:t>
            </a:r>
            <a:r>
              <a:rPr lang="fr-FR" dirty="0"/>
              <a:t>. </a:t>
            </a:r>
            <a:r>
              <a:rPr lang="fr-FR" dirty="0" err="1"/>
              <a:t>thesis</a:t>
            </a:r>
            <a:r>
              <a:rPr lang="fr-FR" dirty="0"/>
              <a:t>, Ecole Nationale Supérieure des Télécommunications. 1997</a:t>
            </a:r>
            <a:endParaRPr lang="en-US" dirty="0"/>
          </a:p>
          <a:p>
            <a:pPr lvl="1"/>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09018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8" y="884171"/>
            <a:ext cx="3840252"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Expression des probabilités</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76</a:t>
            </a:fld>
            <a:endParaRPr lang="fr-FR"/>
          </a:p>
        </p:txBody>
      </p:sp>
      <mc:AlternateContent xmlns:mc="http://schemas.openxmlformats.org/markup-compatibility/2006" xmlns:a14="http://schemas.microsoft.com/office/drawing/2010/main">
        <mc:Choice Requires="a14">
          <p:sp>
            <p:nvSpPr>
              <p:cNvPr id="3" name="ZoneTexte 2"/>
              <p:cNvSpPr txBox="1"/>
              <p:nvPr/>
            </p:nvSpPr>
            <p:spPr>
              <a:xfrm>
                <a:off x="3692366" y="1700732"/>
                <a:ext cx="42657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r>
                        <a:rPr lang="fr-FR" sz="2000" b="1" i="1" smtClean="0">
                          <a:solidFill>
                            <a:schemeClr val="accent1"/>
                          </a:solidFill>
                          <a:latin typeface="Cambria Math" panose="02040503050406030204" pitchFamily="18" charset="0"/>
                        </a:rPr>
                        <m:t>𝑷</m:t>
                      </m:r>
                      <m:r>
                        <a:rPr lang="fr-FR" sz="2000" b="1" i="1" smtClean="0">
                          <a:solidFill>
                            <a:schemeClr val="accent1"/>
                          </a:solidFill>
                          <a:latin typeface="Cambria Math" panose="02040503050406030204" pitchFamily="18" charset="0"/>
                        </a:rPr>
                        <m:t>(</m:t>
                      </m:r>
                      <m:r>
                        <a:rPr lang="fr-FR" sz="2000" b="1" i="1" smtClean="0">
                          <a:solidFill>
                            <a:schemeClr val="accent1"/>
                          </a:solidFill>
                          <a:latin typeface="Cambria Math" panose="02040503050406030204" pitchFamily="18" charset="0"/>
                        </a:rPr>
                        <m:t>𝒀</m:t>
                      </m:r>
                      <m:r>
                        <a:rPr lang="fr-FR" sz="2000" b="1" i="1" smtClean="0">
                          <a:solidFill>
                            <a:schemeClr val="accent1"/>
                          </a:solidFill>
                          <a:latin typeface="Cambria Math" panose="02040503050406030204" pitchFamily="18" charset="0"/>
                        </a:rPr>
                        <m:t>=</m:t>
                      </m:r>
                      <m:r>
                        <a:rPr lang="fr-FR" sz="2000" b="1" i="1" smtClean="0">
                          <a:solidFill>
                            <a:schemeClr val="accent1"/>
                          </a:solidFill>
                          <a:latin typeface="Cambria Math" panose="02040503050406030204" pitchFamily="18" charset="0"/>
                        </a:rPr>
                        <m:t>𝒚</m:t>
                      </m:r>
                      <m:r>
                        <a:rPr lang="fr-FR" sz="2000" b="1" i="1" smtClean="0">
                          <a:solidFill>
                            <a:schemeClr val="accent1"/>
                          </a:solidFill>
                          <a:latin typeface="Cambria Math" panose="02040503050406030204" pitchFamily="18" charset="0"/>
                        </a:rPr>
                        <m:t>|</m:t>
                      </m:r>
                      <m:r>
                        <a:rPr lang="fr-FR" sz="2000" b="1" i="1" smtClean="0">
                          <a:solidFill>
                            <a:schemeClr val="accent1"/>
                          </a:solidFill>
                          <a:latin typeface="Cambria Math" panose="02040503050406030204" pitchFamily="18" charset="0"/>
                        </a:rPr>
                        <m:t>𝑿</m:t>
                      </m:r>
                      <m:r>
                        <a:rPr lang="fr-FR" sz="2000" b="1" i="1" smtClean="0">
                          <a:solidFill>
                            <a:schemeClr val="accent1"/>
                          </a:solidFill>
                          <a:latin typeface="Cambria Math" panose="02040503050406030204" pitchFamily="18" charset="0"/>
                        </a:rPr>
                        <m:t>=</m:t>
                      </m:r>
                      <m:r>
                        <a:rPr lang="fr-FR" sz="2000" b="1" i="1" smtClean="0">
                          <a:solidFill>
                            <a:schemeClr val="accent1"/>
                          </a:solidFill>
                          <a:latin typeface="Cambria Math" panose="02040503050406030204" pitchFamily="18" charset="0"/>
                        </a:rPr>
                        <m:t>𝒙</m:t>
                      </m:r>
                      <m:r>
                        <a:rPr lang="fr-FR" sz="2000" b="1" i="1" smtClean="0">
                          <a:solidFill>
                            <a:schemeClr val="accent1"/>
                          </a:solidFill>
                          <a:latin typeface="Cambria Math" panose="02040503050406030204" pitchFamily="18" charset="0"/>
                        </a:rPr>
                        <m:t>)</m:t>
                      </m:r>
                      <m:r>
                        <a:rPr lang="fr-FR" sz="2000" b="0" i="1" smtClean="0">
                          <a:solidFill>
                            <a:schemeClr val="tx1"/>
                          </a:solidFill>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𝑃</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𝑋</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oMath>
                  </m:oMathPara>
                </a14:m>
                <a:endParaRPr lang="fr-FR" sz="2000" dirty="0"/>
              </a:p>
            </p:txBody>
          </p:sp>
        </mc:Choice>
        <mc:Fallback xmlns="">
          <p:sp>
            <p:nvSpPr>
              <p:cNvPr id="3" name="ZoneTexte 2"/>
              <p:cNvSpPr txBox="1">
                <a:spLocks noRot="1" noChangeAspect="1" noMove="1" noResize="1" noEditPoints="1" noAdjustHandles="1" noChangeArrowheads="1" noChangeShapeType="1" noTextEdit="1"/>
              </p:cNvSpPr>
              <p:nvPr/>
            </p:nvSpPr>
            <p:spPr>
              <a:xfrm>
                <a:off x="3692366" y="1700732"/>
                <a:ext cx="4265719" cy="307777"/>
              </a:xfrm>
              <a:prstGeom prst="rect">
                <a:avLst/>
              </a:prstGeom>
              <a:blipFill>
                <a:blip r:embed="rId2"/>
                <a:stretch>
                  <a:fillRect l="-1431" t="-2000" r="-2146" b="-36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p:cNvSpPr txBox="1"/>
              <p:nvPr/>
            </p:nvSpPr>
            <p:spPr>
              <a:xfrm>
                <a:off x="4278630" y="2559684"/>
                <a:ext cx="2326214"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𝑃</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𝑥</m:t>
                          </m:r>
                        </m:e>
                      </m:d>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r>
                            <a:rPr lang="fr-FR" sz="2000" b="0" i="1" smtClean="0">
                              <a:latin typeface="Cambria Math" panose="02040503050406030204" pitchFamily="18" charset="0"/>
                            </a:rPr>
                            <m:t>𝑍</m:t>
                          </m:r>
                        </m:den>
                      </m:f>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𝑒</m:t>
                          </m:r>
                        </m:e>
                        <m:sup>
                          <m:r>
                            <a:rPr lang="fr-FR" sz="2000" b="0" i="1" smtClean="0">
                              <a:latin typeface="Cambria Math" panose="02040503050406030204" pitchFamily="18" charset="0"/>
                            </a:rPr>
                            <m:t>−</m:t>
                          </m:r>
                          <m:r>
                            <a:rPr lang="fr-FR" sz="2000" b="0" i="1" smtClean="0">
                              <a:latin typeface="Cambria Math" panose="02040503050406030204" pitchFamily="18" charset="0"/>
                            </a:rPr>
                            <m:t>𝑈</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sup>
                      </m:sSup>
                    </m:oMath>
                  </m:oMathPara>
                </a14:m>
                <a:endParaRPr lang="fr-FR" sz="2000" dirty="0"/>
              </a:p>
            </p:txBody>
          </p:sp>
        </mc:Choice>
        <mc:Fallback xmlns="">
          <p:sp>
            <p:nvSpPr>
              <p:cNvPr id="5" name="ZoneTexte 4"/>
              <p:cNvSpPr txBox="1">
                <a:spLocks noRot="1" noChangeAspect="1" noMove="1" noResize="1" noEditPoints="1" noAdjustHandles="1" noChangeArrowheads="1" noChangeShapeType="1" noTextEdit="1"/>
              </p:cNvSpPr>
              <p:nvPr/>
            </p:nvSpPr>
            <p:spPr>
              <a:xfrm>
                <a:off x="4278630" y="2559684"/>
                <a:ext cx="2326214" cy="576183"/>
              </a:xfrm>
              <a:prstGeom prst="rect">
                <a:avLst/>
              </a:prstGeom>
              <a:blipFill>
                <a:blip r:embed="rId3"/>
                <a:stretch>
                  <a:fillRect/>
                </a:stretch>
              </a:blipFill>
            </p:spPr>
            <p:txBody>
              <a:bodyPr/>
              <a:lstStyle/>
              <a:p>
                <a:r>
                  <a:rPr lang="fr-FR">
                    <a:noFill/>
                  </a:rPr>
                  <a:t> </a:t>
                </a:r>
              </a:p>
            </p:txBody>
          </p:sp>
        </mc:Fallback>
      </mc:AlternateContent>
      <p:sp>
        <p:nvSpPr>
          <p:cNvPr id="6" name="ZoneTexte 5"/>
          <p:cNvSpPr txBox="1"/>
          <p:nvPr/>
        </p:nvSpPr>
        <p:spPr>
          <a:xfrm>
            <a:off x="1550898" y="2663110"/>
            <a:ext cx="2066591" cy="400110"/>
          </a:xfrm>
          <a:prstGeom prst="rect">
            <a:avLst/>
          </a:prstGeom>
          <a:noFill/>
        </p:spPr>
        <p:txBody>
          <a:bodyPr wrap="none" rtlCol="0">
            <a:spAutoFit/>
          </a:bodyPr>
          <a:lstStyle/>
          <a:p>
            <a:r>
              <a:rPr lang="fr-FR" sz="2000" b="1" dirty="0"/>
              <a:t>Champ de Gibbs</a:t>
            </a:r>
          </a:p>
        </p:txBody>
      </p:sp>
      <p:sp>
        <p:nvSpPr>
          <p:cNvPr id="10" name="ZoneTexte 9"/>
          <p:cNvSpPr txBox="1"/>
          <p:nvPr/>
        </p:nvSpPr>
        <p:spPr>
          <a:xfrm>
            <a:off x="1550898" y="3378039"/>
            <a:ext cx="4655442" cy="400110"/>
          </a:xfrm>
          <a:prstGeom prst="rect">
            <a:avLst/>
          </a:prstGeom>
          <a:noFill/>
        </p:spPr>
        <p:txBody>
          <a:bodyPr wrap="none" rtlCol="0">
            <a:spAutoFit/>
          </a:bodyPr>
          <a:lstStyle/>
          <a:p>
            <a:r>
              <a:rPr lang="fr-FR" sz="2000" b="1" dirty="0">
                <a:solidFill>
                  <a:srgbClr val="FF0000"/>
                </a:solidFill>
              </a:rPr>
              <a:t>Hypothèse indépendance conditionnelle</a:t>
            </a:r>
          </a:p>
        </p:txBody>
      </p:sp>
      <mc:AlternateContent xmlns:mc="http://schemas.openxmlformats.org/markup-compatibility/2006" xmlns:a14="http://schemas.microsoft.com/office/drawing/2010/main">
        <mc:Choice Requires="a14">
          <p:sp>
            <p:nvSpPr>
              <p:cNvPr id="7" name="ZoneTexte 6"/>
              <p:cNvSpPr txBox="1"/>
              <p:nvPr/>
            </p:nvSpPr>
            <p:spPr>
              <a:xfrm>
                <a:off x="6696386" y="3204658"/>
                <a:ext cx="4803366"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𝑷</m:t>
                      </m:r>
                      <m:d>
                        <m:dPr>
                          <m:ctrlPr>
                            <a:rPr lang="fr-FR" sz="2000" b="1" i="1" smtClean="0">
                              <a:solidFill>
                                <a:srgbClr val="FF0000"/>
                              </a:solidFill>
                              <a:latin typeface="Cambria Math" panose="02040503050406030204" pitchFamily="18" charset="0"/>
                            </a:rPr>
                          </m:ctrlPr>
                        </m:dPr>
                        <m:e>
                          <m:r>
                            <a:rPr lang="fr-FR" sz="2000" b="1" i="1" smtClean="0">
                              <a:solidFill>
                                <a:srgbClr val="FF0000"/>
                              </a:solidFill>
                              <a:latin typeface="Cambria Math" panose="02040503050406030204" pitchFamily="18" charset="0"/>
                            </a:rPr>
                            <m:t>𝒀</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e>
                        <m:e>
                          <m:r>
                            <a:rPr lang="fr-FR" sz="2000" b="1" i="1" smtClean="0">
                              <a:solidFill>
                                <a:srgbClr val="FF0000"/>
                              </a:solidFill>
                              <a:latin typeface="Cambria Math" panose="02040503050406030204" pitchFamily="18" charset="0"/>
                            </a:rPr>
                            <m:t>𝑿</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e>
                      </m:d>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𝒔</m:t>
                          </m:r>
                        </m:sub>
                        <m:sup/>
                        <m:e>
                          <m:r>
                            <a:rPr lang="fr-FR" sz="2000" b="1" i="1" smtClean="0">
                              <a:solidFill>
                                <a:srgbClr val="FF0000"/>
                              </a:solidFill>
                              <a:latin typeface="Cambria Math" panose="02040503050406030204" pitchFamily="18" charset="0"/>
                            </a:rPr>
                            <m:t>𝑷</m:t>
                          </m:r>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𝒀</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𝒚</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𝑿</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𝒙</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e>
                      </m:nary>
                    </m:oMath>
                  </m:oMathPara>
                </a14:m>
                <a:endParaRPr lang="fr-FR" sz="2000" b="1" dirty="0">
                  <a:solidFill>
                    <a:srgbClr val="FF0000"/>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6696386" y="3204658"/>
                <a:ext cx="4803366" cy="746743"/>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4013021" y="4391981"/>
                <a:ext cx="29142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rPr>
                        <m:t>𝑷</m:t>
                      </m:r>
                      <m:r>
                        <a:rPr lang="fr-FR" sz="2000" b="1" i="1" smtClean="0">
                          <a:solidFill>
                            <a:schemeClr val="tx1"/>
                          </a:solidFill>
                          <a:latin typeface="Cambria Math" panose="02040503050406030204" pitchFamily="18" charset="0"/>
                        </a:rPr>
                        <m:t>(</m:t>
                      </m:r>
                      <m:r>
                        <a:rPr lang="fr-FR" sz="2000" b="1" i="1" smtClean="0">
                          <a:solidFill>
                            <a:schemeClr val="tx1"/>
                          </a:solidFill>
                          <a:latin typeface="Cambria Math" panose="02040503050406030204" pitchFamily="18" charset="0"/>
                        </a:rPr>
                        <m:t>𝑿</m:t>
                      </m:r>
                      <m:r>
                        <a:rPr lang="fr-FR" sz="2000" b="1" i="1" smtClean="0">
                          <a:solidFill>
                            <a:schemeClr val="tx1"/>
                          </a:solidFill>
                          <a:latin typeface="Cambria Math" panose="02040503050406030204" pitchFamily="18" charset="0"/>
                        </a:rPr>
                        <m:t>,</m:t>
                      </m:r>
                      <m:r>
                        <a:rPr lang="fr-FR" sz="2000" b="1" i="1" smtClean="0">
                          <a:solidFill>
                            <a:schemeClr val="tx1"/>
                          </a:solidFill>
                          <a:latin typeface="Cambria Math" panose="02040503050406030204" pitchFamily="18" charset="0"/>
                        </a:rPr>
                        <m:t>𝒀</m:t>
                      </m:r>
                      <m:r>
                        <a:rPr lang="fr-FR" sz="2000" b="1" i="1" smtClean="0">
                          <a:solidFill>
                            <a:schemeClr val="tx1"/>
                          </a:solidFill>
                          <a:latin typeface="Cambria Math" panose="02040503050406030204" pitchFamily="18" charset="0"/>
                        </a:rPr>
                        <m:t>)  ∝  </m:t>
                      </m:r>
                      <m:r>
                        <a:rPr lang="fr-FR" sz="2000" b="1" i="1" smtClean="0">
                          <a:solidFill>
                            <a:schemeClr val="tx1"/>
                          </a:solidFill>
                          <a:latin typeface="Cambria Math" panose="02040503050406030204" pitchFamily="18" charset="0"/>
                          <a:ea typeface="Cambria Math" panose="02040503050406030204" pitchFamily="18" charset="0"/>
                        </a:rPr>
                        <m:t>𝑷</m:t>
                      </m:r>
                      <m:d>
                        <m:dPr>
                          <m:ctrlPr>
                            <a:rPr lang="fr-FR" sz="2000" b="1" i="1" smtClean="0">
                              <a:solidFill>
                                <a:schemeClr val="tx1"/>
                              </a:solidFill>
                              <a:latin typeface="Cambria Math" panose="02040503050406030204" pitchFamily="18" charset="0"/>
                              <a:ea typeface="Cambria Math" panose="02040503050406030204" pitchFamily="18" charset="0"/>
                            </a:rPr>
                          </m:ctrlPr>
                        </m:dPr>
                        <m:e>
                          <m:r>
                            <a:rPr lang="fr-FR" sz="2000" b="1" i="1" smtClean="0">
                              <a:solidFill>
                                <a:schemeClr val="tx1"/>
                              </a:solidFill>
                              <a:latin typeface="Cambria Math" panose="02040503050406030204" pitchFamily="18" charset="0"/>
                              <a:ea typeface="Cambria Math" panose="02040503050406030204" pitchFamily="18" charset="0"/>
                            </a:rPr>
                            <m:t>𝒀</m:t>
                          </m:r>
                        </m:e>
                        <m:e>
                          <m:r>
                            <a:rPr lang="fr-FR" sz="2000" b="1" i="1" smtClean="0">
                              <a:solidFill>
                                <a:schemeClr val="tx1"/>
                              </a:solidFill>
                              <a:latin typeface="Cambria Math" panose="02040503050406030204" pitchFamily="18" charset="0"/>
                              <a:ea typeface="Cambria Math" panose="02040503050406030204" pitchFamily="18" charset="0"/>
                            </a:rPr>
                            <m:t>𝑿</m:t>
                          </m:r>
                        </m:e>
                      </m:d>
                      <m:r>
                        <a:rPr lang="fr-FR" sz="2000" b="1" i="1" smtClean="0">
                          <a:solidFill>
                            <a:schemeClr val="tx1"/>
                          </a:solidFill>
                          <a:latin typeface="Cambria Math" panose="02040503050406030204" pitchFamily="18" charset="0"/>
                          <a:ea typeface="Cambria Math" panose="02040503050406030204" pitchFamily="18" charset="0"/>
                        </a:rPr>
                        <m:t>  </m:t>
                      </m:r>
                      <m:r>
                        <a:rPr lang="fr-FR" sz="2000" b="1" i="1" smtClean="0">
                          <a:solidFill>
                            <a:schemeClr val="tx1"/>
                          </a:solidFill>
                          <a:latin typeface="Cambria Math" panose="02040503050406030204" pitchFamily="18" charset="0"/>
                          <a:ea typeface="Cambria Math" panose="02040503050406030204" pitchFamily="18" charset="0"/>
                        </a:rPr>
                        <m:t>𝑷</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𝑿</m:t>
                      </m:r>
                      <m:r>
                        <a:rPr lang="fr-FR" sz="2000" b="1" i="1" smtClean="0">
                          <a:solidFill>
                            <a:schemeClr val="tx1"/>
                          </a:solidFill>
                          <a:latin typeface="Cambria Math" panose="02040503050406030204" pitchFamily="18" charset="0"/>
                          <a:ea typeface="Cambria Math" panose="02040503050406030204" pitchFamily="18" charset="0"/>
                        </a:rPr>
                        <m:t>)</m:t>
                      </m:r>
                    </m:oMath>
                  </m:oMathPara>
                </a14:m>
                <a:endParaRPr lang="fr-FR" b="1" dirty="0">
                  <a:solidFill>
                    <a:schemeClr val="tx1"/>
                  </a:solidFill>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4013021" y="4391981"/>
                <a:ext cx="2914259" cy="307777"/>
              </a:xfrm>
              <a:prstGeom prst="rect">
                <a:avLst/>
              </a:prstGeom>
              <a:blipFill>
                <a:blip r:embed="rId5"/>
                <a:stretch>
                  <a:fillRect l="-1464" t="-1961" r="-2720"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7506206" y="4281867"/>
                <a:ext cx="3628301" cy="400110"/>
              </a:xfrm>
              <a:prstGeom prst="rect">
                <a:avLst/>
              </a:prstGeom>
              <a:noFill/>
            </p:spPr>
            <p:txBody>
              <a:bodyPr wrap="none" rtlCol="0">
                <a:spAutoFit/>
              </a:bodyPr>
              <a:lstStyle/>
              <a:p>
                <a:r>
                  <a:rPr lang="fr-FR" sz="2000" dirty="0"/>
                  <a:t>(  </a:t>
                </a:r>
                <a14:m>
                  <m:oMath xmlns:m="http://schemas.openxmlformats.org/officeDocument/2006/math">
                    <m:r>
                      <a:rPr lang="fr-FR" sz="2000" b="0" i="1" smtClean="0">
                        <a:latin typeface="Cambria Math" panose="02040503050406030204" pitchFamily="18" charset="0"/>
                      </a:rPr>
                      <m:t>𝑃</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𝑌</m:t>
                        </m:r>
                        <m:r>
                          <a:rPr lang="fr-FR" sz="2000" b="0" i="1" smtClean="0">
                            <a:latin typeface="Cambria Math" panose="02040503050406030204" pitchFamily="18" charset="0"/>
                          </a:rPr>
                          <m:t>=</m:t>
                        </m:r>
                        <m:r>
                          <a:rPr lang="fr-FR" sz="2000" b="0" i="1" smtClean="0">
                            <a:latin typeface="Cambria Math" panose="02040503050406030204" pitchFamily="18" charset="0"/>
                          </a:rPr>
                          <m:t>𝑦</m:t>
                        </m:r>
                      </m:e>
                    </m:d>
                  </m:oMath>
                </a14:m>
                <a:r>
                  <a:rPr lang="fr-FR" sz="2000" dirty="0"/>
                  <a:t> indépendant de X  )</a:t>
                </a:r>
              </a:p>
            </p:txBody>
          </p:sp>
        </mc:Choice>
        <mc:Fallback xmlns="">
          <p:sp>
            <p:nvSpPr>
              <p:cNvPr id="12" name="ZoneTexte 11"/>
              <p:cNvSpPr txBox="1">
                <a:spLocks noRot="1" noChangeAspect="1" noMove="1" noResize="1" noEditPoints="1" noAdjustHandles="1" noChangeArrowheads="1" noChangeShapeType="1" noTextEdit="1"/>
              </p:cNvSpPr>
              <p:nvPr/>
            </p:nvSpPr>
            <p:spPr>
              <a:xfrm>
                <a:off x="7506206" y="4281867"/>
                <a:ext cx="3628301" cy="400110"/>
              </a:xfrm>
              <a:prstGeom prst="rect">
                <a:avLst/>
              </a:prstGeom>
              <a:blipFill>
                <a:blip r:embed="rId6"/>
                <a:stretch>
                  <a:fillRect l="-1678"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p:cNvSpPr txBox="1"/>
              <p:nvPr/>
            </p:nvSpPr>
            <p:spPr>
              <a:xfrm>
                <a:off x="4969679" y="4917199"/>
                <a:ext cx="2043829" cy="35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ea typeface="Cambria Math" panose="02040503050406030204" pitchFamily="18" charset="0"/>
                        </a:rPr>
                        <m:t>∝  </m:t>
                      </m:r>
                      <m:sSup>
                        <m:sSupPr>
                          <m:ctrlPr>
                            <a:rPr lang="fr-FR" sz="2000" b="1" i="1" smtClean="0">
                              <a:solidFill>
                                <a:schemeClr val="tx1"/>
                              </a:solidFill>
                              <a:latin typeface="Cambria Math" panose="02040503050406030204" pitchFamily="18" charset="0"/>
                              <a:ea typeface="Cambria Math" panose="02040503050406030204" pitchFamily="18" charset="0"/>
                            </a:rPr>
                          </m:ctrlPr>
                        </m:sSupPr>
                        <m:e>
                          <m:r>
                            <a:rPr lang="fr-FR" sz="2000" b="1" i="1" smtClean="0">
                              <a:solidFill>
                                <a:schemeClr val="tx1"/>
                              </a:solidFill>
                              <a:latin typeface="Cambria Math" panose="02040503050406030204" pitchFamily="18" charset="0"/>
                              <a:ea typeface="Cambria Math" panose="02040503050406030204" pitchFamily="18" charset="0"/>
                            </a:rPr>
                            <m:t>𝒆</m:t>
                          </m:r>
                        </m:e>
                        <m:sup>
                          <m:r>
                            <a:rPr lang="fr-FR" sz="2000" b="1" i="1" smtClean="0">
                              <a:solidFill>
                                <a:schemeClr val="tx1"/>
                              </a:solidFill>
                              <a:latin typeface="Cambria Math" panose="02040503050406030204" pitchFamily="18" charset="0"/>
                              <a:ea typeface="Cambria Math" panose="02040503050406030204" pitchFamily="18" charset="0"/>
                            </a:rPr>
                            <m:t>𝒍𝒏</m:t>
                          </m:r>
                          <m:r>
                            <a:rPr lang="fr-FR" sz="2000" b="1" i="1" smtClean="0">
                              <a:solidFill>
                                <a:schemeClr val="tx1"/>
                              </a:solidFill>
                              <a:latin typeface="Cambria Math" panose="02040503050406030204" pitchFamily="18" charset="0"/>
                              <a:ea typeface="Cambria Math" panose="02040503050406030204" pitchFamily="18" charset="0"/>
                            </a:rPr>
                            <m:t> </m:t>
                          </m:r>
                          <m:r>
                            <a:rPr lang="fr-FR" sz="2000" b="1" i="1" smtClean="0">
                              <a:solidFill>
                                <a:schemeClr val="tx1"/>
                              </a:solidFill>
                              <a:latin typeface="Cambria Math" panose="02040503050406030204" pitchFamily="18" charset="0"/>
                              <a:ea typeface="Cambria Math" panose="02040503050406030204" pitchFamily="18" charset="0"/>
                            </a:rPr>
                            <m:t>𝑷</m:t>
                          </m:r>
                          <m:d>
                            <m:dPr>
                              <m:ctrlPr>
                                <a:rPr lang="fr-FR" sz="2000" b="1" i="1" smtClean="0">
                                  <a:solidFill>
                                    <a:schemeClr val="tx1"/>
                                  </a:solidFill>
                                  <a:latin typeface="Cambria Math" panose="02040503050406030204" pitchFamily="18" charset="0"/>
                                  <a:ea typeface="Cambria Math" panose="02040503050406030204" pitchFamily="18" charset="0"/>
                                </a:rPr>
                              </m:ctrlPr>
                            </m:dPr>
                            <m:e>
                              <m:r>
                                <a:rPr lang="fr-FR" sz="2000" b="1" i="1" smtClean="0">
                                  <a:solidFill>
                                    <a:schemeClr val="tx1"/>
                                  </a:solidFill>
                                  <a:latin typeface="Cambria Math" panose="02040503050406030204" pitchFamily="18" charset="0"/>
                                  <a:ea typeface="Cambria Math" panose="02040503050406030204" pitchFamily="18" charset="0"/>
                                </a:rPr>
                                <m:t>𝒀</m:t>
                              </m:r>
                            </m:e>
                            <m:e>
                              <m:r>
                                <a:rPr lang="fr-FR" sz="2000" b="1" i="1" smtClean="0">
                                  <a:solidFill>
                                    <a:schemeClr val="tx1"/>
                                  </a:solidFill>
                                  <a:latin typeface="Cambria Math" panose="02040503050406030204" pitchFamily="18" charset="0"/>
                                  <a:ea typeface="Cambria Math" panose="02040503050406030204" pitchFamily="18" charset="0"/>
                                </a:rPr>
                                <m:t>𝑿</m:t>
                              </m:r>
                            </m:e>
                          </m:d>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𝑼</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𝒙</m:t>
                          </m:r>
                          <m:r>
                            <a:rPr lang="fr-FR" sz="2000" b="1" i="1" smtClean="0">
                              <a:solidFill>
                                <a:schemeClr val="tx1"/>
                              </a:solidFill>
                              <a:latin typeface="Cambria Math" panose="02040503050406030204" pitchFamily="18" charset="0"/>
                              <a:ea typeface="Cambria Math" panose="02040503050406030204" pitchFamily="18" charset="0"/>
                            </a:rPr>
                            <m:t>)</m:t>
                          </m:r>
                        </m:sup>
                      </m:sSup>
                    </m:oMath>
                  </m:oMathPara>
                </a14:m>
                <a:endParaRPr lang="fr-FR" b="1" dirty="0">
                  <a:solidFill>
                    <a:schemeClr val="tx1"/>
                  </a:solidFill>
                </a:endParaRPr>
              </a:p>
            </p:txBody>
          </p:sp>
        </mc:Choice>
        <mc:Fallback xmlns="">
          <p:sp>
            <p:nvSpPr>
              <p:cNvPr id="15" name="ZoneTexte 14"/>
              <p:cNvSpPr txBox="1">
                <a:spLocks noRot="1" noChangeAspect="1" noMove="1" noResize="1" noEditPoints="1" noAdjustHandles="1" noChangeArrowheads="1" noChangeShapeType="1" noTextEdit="1"/>
              </p:cNvSpPr>
              <p:nvPr/>
            </p:nvSpPr>
            <p:spPr>
              <a:xfrm>
                <a:off x="4969679" y="4917199"/>
                <a:ext cx="2043829" cy="359457"/>
              </a:xfrm>
              <a:prstGeom prst="rect">
                <a:avLst/>
              </a:prstGeom>
              <a:blipFill>
                <a:blip r:embed="rId7"/>
                <a:stretch>
                  <a:fillRect l="-1190" t="-5085" r="-20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4969679" y="5476764"/>
                <a:ext cx="1312988"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ea typeface="Cambria Math" panose="02040503050406030204" pitchFamily="18" charset="0"/>
                        </a:rPr>
                        <m:t>∝  </m:t>
                      </m:r>
                      <m:sSup>
                        <m:sSupPr>
                          <m:ctrlPr>
                            <a:rPr lang="fr-FR" sz="2000" b="1" i="1" smtClean="0">
                              <a:solidFill>
                                <a:schemeClr val="tx1"/>
                              </a:solidFill>
                              <a:latin typeface="Cambria Math" panose="02040503050406030204" pitchFamily="18" charset="0"/>
                              <a:ea typeface="Cambria Math" panose="02040503050406030204" pitchFamily="18" charset="0"/>
                            </a:rPr>
                          </m:ctrlPr>
                        </m:sSupPr>
                        <m:e>
                          <m:r>
                            <a:rPr lang="fr-FR" sz="2000" b="1" i="1" smtClean="0">
                              <a:solidFill>
                                <a:schemeClr val="tx1"/>
                              </a:solidFill>
                              <a:latin typeface="Cambria Math" panose="02040503050406030204" pitchFamily="18" charset="0"/>
                              <a:ea typeface="Cambria Math" panose="02040503050406030204" pitchFamily="18" charset="0"/>
                            </a:rPr>
                            <m:t>𝒆</m:t>
                          </m:r>
                        </m:e>
                        <m:sup>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𝑼</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𝒙</m:t>
                          </m:r>
                          <m:r>
                            <a:rPr lang="fr-FR" sz="2000" b="1" i="1" smtClean="0">
                              <a:solidFill>
                                <a:schemeClr val="tx1"/>
                              </a:solidFill>
                              <a:latin typeface="Cambria Math" panose="02040503050406030204" pitchFamily="18" charset="0"/>
                              <a:ea typeface="Cambria Math" panose="02040503050406030204" pitchFamily="18" charset="0"/>
                            </a:rPr>
                            <m:t>\</m:t>
                          </m:r>
                          <m:r>
                            <m:rPr>
                              <m:sty m:val="p"/>
                            </m:rPr>
                            <a:rPr lang="fr-FR" sz="2000" b="1" i="1" smtClean="0">
                              <a:solidFill>
                                <a:schemeClr val="tx1"/>
                              </a:solidFill>
                              <a:latin typeface="Cambria Math" panose="02040503050406030204" pitchFamily="18" charset="0"/>
                              <a:ea typeface="Cambria Math" panose="02040503050406030204" pitchFamily="18" charset="0"/>
                            </a:rPr>
                            <m:t>y</m:t>
                          </m:r>
                          <m:r>
                            <a:rPr lang="fr-FR" sz="2000" b="1" i="1" smtClean="0">
                              <a:solidFill>
                                <a:schemeClr val="tx1"/>
                              </a:solidFill>
                              <a:latin typeface="Cambria Math" panose="02040503050406030204" pitchFamily="18" charset="0"/>
                              <a:ea typeface="Cambria Math" panose="02040503050406030204" pitchFamily="18" charset="0"/>
                            </a:rPr>
                            <m:t>)</m:t>
                          </m:r>
                        </m:sup>
                      </m:sSup>
                    </m:oMath>
                  </m:oMathPara>
                </a14:m>
                <a:endParaRPr lang="fr-FR" b="1" dirty="0">
                  <a:solidFill>
                    <a:schemeClr val="tx1"/>
                  </a:solidFill>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4969679" y="5476764"/>
                <a:ext cx="1312988" cy="320601"/>
              </a:xfrm>
              <a:prstGeom prst="rect">
                <a:avLst/>
              </a:prstGeom>
              <a:blipFill>
                <a:blip r:embed="rId8"/>
                <a:stretch>
                  <a:fillRect l="-2315" t="-5660" r="-3241"/>
                </a:stretch>
              </a:blipFill>
            </p:spPr>
            <p:txBody>
              <a:bodyPr/>
              <a:lstStyle/>
              <a:p>
                <a:r>
                  <a:rPr lang="fr-FR">
                    <a:noFill/>
                  </a:rPr>
                  <a:t> </a:t>
                </a:r>
              </a:p>
            </p:txBody>
          </p:sp>
        </mc:Fallback>
      </mc:AlternateContent>
      <p:sp>
        <p:nvSpPr>
          <p:cNvPr id="14" name="ZoneTexte 13"/>
          <p:cNvSpPr txBox="1"/>
          <p:nvPr/>
        </p:nvSpPr>
        <p:spPr>
          <a:xfrm>
            <a:off x="2745513" y="6068806"/>
            <a:ext cx="651717" cy="400110"/>
          </a:xfrm>
          <a:prstGeom prst="rect">
            <a:avLst/>
          </a:prstGeom>
          <a:noFill/>
        </p:spPr>
        <p:txBody>
          <a:bodyPr wrap="none" rtlCol="0">
            <a:spAutoFit/>
          </a:bodyPr>
          <a:lstStyle/>
          <a:p>
            <a:r>
              <a:rPr lang="fr-FR" sz="2000" dirty="0"/>
              <a:t>avec</a:t>
            </a:r>
          </a:p>
        </p:txBody>
      </p:sp>
      <mc:AlternateContent xmlns:mc="http://schemas.openxmlformats.org/markup-compatibility/2006" xmlns:a14="http://schemas.microsoft.com/office/drawing/2010/main">
        <mc:Choice Requires="a14">
          <p:sp>
            <p:nvSpPr>
              <p:cNvPr id="17" name="ZoneTexte 16"/>
              <p:cNvSpPr txBox="1"/>
              <p:nvPr/>
            </p:nvSpPr>
            <p:spPr>
              <a:xfrm>
                <a:off x="3622091" y="5895490"/>
                <a:ext cx="4406656"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𝑼</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𝒔</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𝑺</m:t>
                          </m:r>
                        </m:sub>
                        <m:sup/>
                        <m:e>
                          <m:r>
                            <a:rPr lang="fr-FR" sz="2000" b="1" i="1" smtClean="0">
                              <a:solidFill>
                                <a:srgbClr val="FF0000"/>
                              </a:solidFill>
                              <a:latin typeface="Cambria Math" panose="02040503050406030204" pitchFamily="18" charset="0"/>
                            </a:rPr>
                            <m:t>−</m:t>
                          </m:r>
                          <m:func>
                            <m:funcPr>
                              <m:ctrlPr>
                                <a:rPr lang="fr-FR" sz="2000" b="1" i="1" smtClean="0">
                                  <a:solidFill>
                                    <a:srgbClr val="FF0000"/>
                                  </a:solidFill>
                                  <a:latin typeface="Cambria Math" panose="02040503050406030204" pitchFamily="18" charset="0"/>
                                </a:rPr>
                              </m:ctrlPr>
                            </m:funcPr>
                            <m:fName>
                              <m:r>
                                <a:rPr lang="fr-FR" sz="2000" b="1" i="0" smtClean="0">
                                  <a:solidFill>
                                    <a:srgbClr val="FF0000"/>
                                  </a:solidFill>
                                  <a:latin typeface="Cambria Math" panose="02040503050406030204" pitchFamily="18" charset="0"/>
                                </a:rPr>
                                <m:t>𝐥𝐧</m:t>
                              </m:r>
                            </m:fName>
                            <m:e>
                              <m:r>
                                <a:rPr lang="fr-FR" sz="2000" b="1" i="1" smtClean="0">
                                  <a:solidFill>
                                    <a:srgbClr val="FF0000"/>
                                  </a:solidFill>
                                  <a:latin typeface="Cambria Math" panose="02040503050406030204" pitchFamily="18" charset="0"/>
                                </a:rPr>
                                <m:t>𝑷</m:t>
                              </m:r>
                              <m:d>
                                <m:dPr>
                                  <m:ctrlPr>
                                    <a:rPr lang="fr-FR" sz="2000" b="1" i="1" smtClean="0">
                                      <a:solidFill>
                                        <a:srgbClr val="FF0000"/>
                                      </a:solidFill>
                                      <a:latin typeface="Cambria Math" panose="02040503050406030204" pitchFamily="18" charset="0"/>
                                    </a:rPr>
                                  </m:ctrlPr>
                                </m:dPr>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𝒚</m:t>
                                      </m:r>
                                    </m:e>
                                    <m:sub>
                                      <m:r>
                                        <a:rPr lang="fr-FR" sz="2000" b="1" i="1" smtClean="0">
                                          <a:solidFill>
                                            <a:srgbClr val="FF0000"/>
                                          </a:solidFill>
                                          <a:latin typeface="Cambria Math" panose="02040503050406030204" pitchFamily="18" charset="0"/>
                                        </a:rPr>
                                        <m:t>𝒔</m:t>
                                      </m:r>
                                    </m:sub>
                                  </m:sSub>
                                </m:e>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𝒙</m:t>
                                      </m:r>
                                    </m:e>
                                    <m:sub>
                                      <m:r>
                                        <a:rPr lang="fr-FR" sz="2000" b="1" i="1" smtClean="0">
                                          <a:solidFill>
                                            <a:srgbClr val="FF0000"/>
                                          </a:solidFill>
                                          <a:latin typeface="Cambria Math" panose="02040503050406030204" pitchFamily="18" charset="0"/>
                                        </a:rPr>
                                        <m:t>𝒔</m:t>
                                      </m:r>
                                    </m:sub>
                                  </m:sSub>
                                </m:e>
                              </m:d>
                            </m:e>
                          </m:func>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𝒄</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𝑪</m:t>
                              </m:r>
                            </m:sub>
                            <m:sup/>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𝒄</m:t>
                                  </m:r>
                                </m:sub>
                              </m:sSub>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e>
                          </m:nary>
                        </m:e>
                      </m:nary>
                    </m:oMath>
                  </m:oMathPara>
                </a14:m>
                <a:endParaRPr lang="fr-FR" sz="2000" b="1" dirty="0">
                  <a:solidFill>
                    <a:srgbClr val="FF0000"/>
                  </a:solidFill>
                </a:endParaRPr>
              </a:p>
            </p:txBody>
          </p:sp>
        </mc:Choice>
        <mc:Fallback xmlns="">
          <p:sp>
            <p:nvSpPr>
              <p:cNvPr id="17" name="ZoneTexte 16"/>
              <p:cNvSpPr txBox="1">
                <a:spLocks noRot="1" noChangeAspect="1" noMove="1" noResize="1" noEditPoints="1" noAdjustHandles="1" noChangeArrowheads="1" noChangeShapeType="1" noTextEdit="1"/>
              </p:cNvSpPr>
              <p:nvPr/>
            </p:nvSpPr>
            <p:spPr>
              <a:xfrm>
                <a:off x="3622091" y="5895490"/>
                <a:ext cx="4406656" cy="746743"/>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p:cNvSpPr txBox="1"/>
              <p:nvPr/>
            </p:nvSpPr>
            <p:spPr>
              <a:xfrm>
                <a:off x="8905325" y="5797365"/>
                <a:ext cx="2129109" cy="954107"/>
              </a:xfrm>
              <a:prstGeom prst="rect">
                <a:avLst/>
              </a:prstGeom>
              <a:noFill/>
            </p:spPr>
            <p:txBody>
              <a:bodyPr wrap="none" rtlCol="0">
                <a:spAutoFit/>
              </a:bodyPr>
              <a:lstStyle/>
              <a:p>
                <a:pPr algn="ctr"/>
                <a:r>
                  <a:rPr lang="fr-FR" sz="2000" b="1" dirty="0">
                    <a:solidFill>
                      <a:srgbClr val="FF0000"/>
                    </a:solidFill>
                  </a:rPr>
                  <a:t>Maximiser</a:t>
                </a:r>
                <a:r>
                  <a:rPr lang="fr-FR" b="1" dirty="0">
                    <a:solidFill>
                      <a:srgbClr val="FF0000"/>
                    </a:solidFill>
                  </a:rPr>
                  <a:t> </a:t>
                </a:r>
                <a14:m>
                  <m:oMath xmlns:m="http://schemas.openxmlformats.org/officeDocument/2006/math">
                    <m:r>
                      <a:rPr lang="fr-FR" b="1" i="1">
                        <a:solidFill>
                          <a:srgbClr val="FF0000"/>
                        </a:solidFill>
                        <a:latin typeface="Cambria Math" panose="02040503050406030204" pitchFamily="18" charset="0"/>
                      </a:rPr>
                      <m:t>𝑷</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𝑿</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𝒀</m:t>
                    </m:r>
                    <m:r>
                      <a:rPr lang="fr-FR" b="1" i="1" smtClean="0">
                        <a:solidFill>
                          <a:srgbClr val="FF0000"/>
                        </a:solidFill>
                        <a:latin typeface="Cambria Math" panose="02040503050406030204" pitchFamily="18" charset="0"/>
                      </a:rPr>
                      <m:t>)</m:t>
                    </m:r>
                  </m:oMath>
                </a14:m>
                <a:endParaRPr lang="fr-FR" b="1" dirty="0">
                  <a:solidFill>
                    <a:srgbClr val="FF0000"/>
                  </a:solidFill>
                </a:endParaRPr>
              </a:p>
              <a:p>
                <a:pPr algn="ctr"/>
                <a:r>
                  <a:rPr lang="fr-FR" b="1" dirty="0">
                    <a:solidFill>
                      <a:srgbClr val="FF0000"/>
                    </a:solidFill>
                  </a:rPr>
                  <a:t>=</a:t>
                </a:r>
              </a:p>
              <a:p>
                <a:pPr algn="ctr"/>
                <a:r>
                  <a:rPr lang="fr-FR" b="1" dirty="0">
                    <a:solidFill>
                      <a:srgbClr val="FF0000"/>
                    </a:solidFill>
                  </a:rPr>
                  <a:t>Minimiser </a:t>
                </a:r>
                <a14:m>
                  <m:oMath xmlns:m="http://schemas.openxmlformats.org/officeDocument/2006/math">
                    <m:r>
                      <a:rPr lang="fr-FR" b="1" i="1" smtClean="0">
                        <a:solidFill>
                          <a:srgbClr val="FF0000"/>
                        </a:solidFill>
                        <a:latin typeface="Cambria Math" panose="02040503050406030204" pitchFamily="18" charset="0"/>
                      </a:rPr>
                      <m:t>𝑼</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𝒙</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𝒚</m:t>
                    </m:r>
                    <m:r>
                      <a:rPr lang="fr-FR" b="1" i="1" smtClean="0">
                        <a:solidFill>
                          <a:srgbClr val="FF0000"/>
                        </a:solidFill>
                        <a:latin typeface="Cambria Math" panose="02040503050406030204" pitchFamily="18" charset="0"/>
                      </a:rPr>
                      <m:t>)</m:t>
                    </m:r>
                  </m:oMath>
                </a14:m>
                <a:endParaRPr lang="fr-FR" b="1" dirty="0">
                  <a:solidFill>
                    <a:srgbClr val="FF0000"/>
                  </a:solidFill>
                </a:endParaRPr>
              </a:p>
            </p:txBody>
          </p:sp>
        </mc:Choice>
        <mc:Fallback xmlns="">
          <p:sp>
            <p:nvSpPr>
              <p:cNvPr id="18" name="ZoneTexte 17"/>
              <p:cNvSpPr txBox="1">
                <a:spLocks noRot="1" noChangeAspect="1" noMove="1" noResize="1" noEditPoints="1" noAdjustHandles="1" noChangeArrowheads="1" noChangeShapeType="1" noTextEdit="1"/>
              </p:cNvSpPr>
              <p:nvPr/>
            </p:nvSpPr>
            <p:spPr>
              <a:xfrm>
                <a:off x="8905325" y="5797365"/>
                <a:ext cx="2129109" cy="954107"/>
              </a:xfrm>
              <a:prstGeom prst="rect">
                <a:avLst/>
              </a:prstGeom>
              <a:blipFill>
                <a:blip r:embed="rId10"/>
                <a:stretch>
                  <a:fillRect l="-2865" t="-3185" r="-573" b="-8917"/>
                </a:stretch>
              </a:blipFill>
            </p:spPr>
            <p:txBody>
              <a:bodyPr/>
              <a:lstStyle/>
              <a:p>
                <a:r>
                  <a:rPr lang="fr-FR">
                    <a:noFill/>
                  </a:rPr>
                  <a:t> </a:t>
                </a:r>
              </a:p>
            </p:txBody>
          </p:sp>
        </mc:Fallback>
      </mc:AlternateContent>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6810395"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génératif</a:t>
            </a:r>
          </a:p>
        </p:txBody>
      </p:sp>
      <p:sp>
        <p:nvSpPr>
          <p:cNvPr id="2" name="ZoneTexte 1">
            <a:extLst>
              <a:ext uri="{FF2B5EF4-FFF2-40B4-BE49-F238E27FC236}">
                <a16:creationId xmlns:a16="http://schemas.microsoft.com/office/drawing/2014/main" xmlns="" id="{9A064EC5-3350-417E-9A04-F2F0E2B93CA9}"/>
              </a:ext>
            </a:extLst>
          </p:cNvPr>
          <p:cNvSpPr txBox="1"/>
          <p:nvPr/>
        </p:nvSpPr>
        <p:spPr>
          <a:xfrm>
            <a:off x="4802411" y="2036633"/>
            <a:ext cx="1887055" cy="369332"/>
          </a:xfrm>
          <a:prstGeom prst="rect">
            <a:avLst/>
          </a:prstGeom>
          <a:noFill/>
        </p:spPr>
        <p:txBody>
          <a:bodyPr wrap="none" rtlCol="0">
            <a:spAutoFit/>
          </a:bodyPr>
          <a:lstStyle/>
          <a:p>
            <a:r>
              <a:rPr lang="fr-FR" b="1" dirty="0">
                <a:solidFill>
                  <a:schemeClr val="accent1"/>
                </a:solidFill>
              </a:rPr>
              <a:t>Modèle génératif</a:t>
            </a:r>
          </a:p>
        </p:txBody>
      </p:sp>
    </p:spTree>
    <p:extLst>
      <p:ext uri="{BB962C8B-B14F-4D97-AF65-F5344CB8AC3E}">
        <p14:creationId xmlns:p14="http://schemas.microsoft.com/office/powerpoint/2010/main" val="949960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7" y="884171"/>
            <a:ext cx="4554627"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Retour sur MRV</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77</a:t>
            </a:fld>
            <a:endParaRPr lang="fr-FR"/>
          </a:p>
        </p:txBody>
      </p:sp>
      <mc:AlternateContent xmlns:mc="http://schemas.openxmlformats.org/markup-compatibility/2006" xmlns:a14="http://schemas.microsoft.com/office/drawing/2010/main">
        <mc:Choice Requires="a14">
          <p:sp>
            <p:nvSpPr>
              <p:cNvPr id="3" name="ZoneTexte 2"/>
              <p:cNvSpPr txBox="1"/>
              <p:nvPr/>
            </p:nvSpPr>
            <p:spPr>
              <a:xfrm>
                <a:off x="3692366" y="1700732"/>
                <a:ext cx="42657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r>
                        <a:rPr lang="fr-FR" sz="2000" i="1">
                          <a:latin typeface="Cambria Math" panose="02040503050406030204" pitchFamily="18" charset="0"/>
                        </a:rPr>
                        <m:t>|</m:t>
                      </m:r>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𝑥</m:t>
                      </m:r>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𝑃</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𝑋</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oMath>
                  </m:oMathPara>
                </a14:m>
                <a:endParaRPr lang="fr-FR" sz="2000" dirty="0"/>
              </a:p>
            </p:txBody>
          </p:sp>
        </mc:Choice>
        <mc:Fallback xmlns="">
          <p:sp>
            <p:nvSpPr>
              <p:cNvPr id="3" name="ZoneTexte 2"/>
              <p:cNvSpPr txBox="1">
                <a:spLocks noRot="1" noChangeAspect="1" noMove="1" noResize="1" noEditPoints="1" noAdjustHandles="1" noChangeArrowheads="1" noChangeShapeType="1" noTextEdit="1"/>
              </p:cNvSpPr>
              <p:nvPr/>
            </p:nvSpPr>
            <p:spPr>
              <a:xfrm>
                <a:off x="3692366" y="1700732"/>
                <a:ext cx="4265719" cy="307777"/>
              </a:xfrm>
              <a:prstGeom prst="rect">
                <a:avLst/>
              </a:prstGeom>
              <a:blipFill>
                <a:blip r:embed="rId2"/>
                <a:stretch>
                  <a:fillRect l="-1001" t="-2000" r="-1860" b="-36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p:cNvSpPr txBox="1"/>
              <p:nvPr/>
            </p:nvSpPr>
            <p:spPr>
              <a:xfrm>
                <a:off x="4278630" y="2559684"/>
                <a:ext cx="2326214"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𝑃</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𝑥</m:t>
                          </m:r>
                        </m:e>
                      </m:d>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r>
                            <a:rPr lang="fr-FR" sz="2000" b="0" i="1" smtClean="0">
                              <a:latin typeface="Cambria Math" panose="02040503050406030204" pitchFamily="18" charset="0"/>
                            </a:rPr>
                            <m:t>𝑍</m:t>
                          </m:r>
                        </m:den>
                      </m:f>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𝑒</m:t>
                          </m:r>
                        </m:e>
                        <m:sup>
                          <m:r>
                            <a:rPr lang="fr-FR" sz="2000" b="0" i="1" smtClean="0">
                              <a:latin typeface="Cambria Math" panose="02040503050406030204" pitchFamily="18" charset="0"/>
                            </a:rPr>
                            <m:t>−</m:t>
                          </m:r>
                          <m:r>
                            <a:rPr lang="fr-FR" sz="2000" b="0" i="1" smtClean="0">
                              <a:latin typeface="Cambria Math" panose="02040503050406030204" pitchFamily="18" charset="0"/>
                            </a:rPr>
                            <m:t>𝑈</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sup>
                      </m:sSup>
                    </m:oMath>
                  </m:oMathPara>
                </a14:m>
                <a:endParaRPr lang="fr-FR" sz="2000" dirty="0"/>
              </a:p>
            </p:txBody>
          </p:sp>
        </mc:Choice>
        <mc:Fallback xmlns="">
          <p:sp>
            <p:nvSpPr>
              <p:cNvPr id="5" name="ZoneTexte 4"/>
              <p:cNvSpPr txBox="1">
                <a:spLocks noRot="1" noChangeAspect="1" noMove="1" noResize="1" noEditPoints="1" noAdjustHandles="1" noChangeArrowheads="1" noChangeShapeType="1" noTextEdit="1"/>
              </p:cNvSpPr>
              <p:nvPr/>
            </p:nvSpPr>
            <p:spPr>
              <a:xfrm>
                <a:off x="4278630" y="2559684"/>
                <a:ext cx="2326214" cy="576183"/>
              </a:xfrm>
              <a:prstGeom prst="rect">
                <a:avLst/>
              </a:prstGeom>
              <a:blipFill>
                <a:blip r:embed="rId3"/>
                <a:stretch>
                  <a:fillRect/>
                </a:stretch>
              </a:blipFill>
            </p:spPr>
            <p:txBody>
              <a:bodyPr/>
              <a:lstStyle/>
              <a:p>
                <a:r>
                  <a:rPr lang="fr-FR">
                    <a:noFill/>
                  </a:rPr>
                  <a:t> </a:t>
                </a:r>
              </a:p>
            </p:txBody>
          </p:sp>
        </mc:Fallback>
      </mc:AlternateContent>
      <p:sp>
        <p:nvSpPr>
          <p:cNvPr id="6" name="ZoneTexte 5"/>
          <p:cNvSpPr txBox="1"/>
          <p:nvPr/>
        </p:nvSpPr>
        <p:spPr>
          <a:xfrm>
            <a:off x="1550898" y="2663110"/>
            <a:ext cx="2066591" cy="400110"/>
          </a:xfrm>
          <a:prstGeom prst="rect">
            <a:avLst/>
          </a:prstGeom>
          <a:noFill/>
        </p:spPr>
        <p:txBody>
          <a:bodyPr wrap="none" rtlCol="0">
            <a:spAutoFit/>
          </a:bodyPr>
          <a:lstStyle/>
          <a:p>
            <a:r>
              <a:rPr lang="fr-FR" sz="2000" b="1" dirty="0"/>
              <a:t>Champ de Gibbs</a:t>
            </a:r>
          </a:p>
        </p:txBody>
      </p:sp>
      <p:sp>
        <p:nvSpPr>
          <p:cNvPr id="10" name="ZoneTexte 9"/>
          <p:cNvSpPr txBox="1"/>
          <p:nvPr/>
        </p:nvSpPr>
        <p:spPr>
          <a:xfrm>
            <a:off x="1550898" y="3378039"/>
            <a:ext cx="4655442" cy="400110"/>
          </a:xfrm>
          <a:prstGeom prst="rect">
            <a:avLst/>
          </a:prstGeom>
          <a:noFill/>
        </p:spPr>
        <p:txBody>
          <a:bodyPr wrap="none" rtlCol="0">
            <a:spAutoFit/>
          </a:bodyPr>
          <a:lstStyle/>
          <a:p>
            <a:r>
              <a:rPr lang="fr-FR" sz="2000" b="1" dirty="0">
                <a:solidFill>
                  <a:srgbClr val="FF0000"/>
                </a:solidFill>
              </a:rPr>
              <a:t>Hypothèse indépendance conditionnelle</a:t>
            </a:r>
          </a:p>
        </p:txBody>
      </p:sp>
      <mc:AlternateContent xmlns:mc="http://schemas.openxmlformats.org/markup-compatibility/2006" xmlns:a14="http://schemas.microsoft.com/office/drawing/2010/main">
        <mc:Choice Requires="a14">
          <p:sp>
            <p:nvSpPr>
              <p:cNvPr id="7" name="ZoneTexte 6"/>
              <p:cNvSpPr txBox="1"/>
              <p:nvPr/>
            </p:nvSpPr>
            <p:spPr>
              <a:xfrm>
                <a:off x="6696386" y="3204658"/>
                <a:ext cx="4803366"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𝑷</m:t>
                      </m:r>
                      <m:d>
                        <m:dPr>
                          <m:ctrlPr>
                            <a:rPr lang="fr-FR" sz="2000" b="1" i="1" smtClean="0">
                              <a:solidFill>
                                <a:srgbClr val="FF0000"/>
                              </a:solidFill>
                              <a:latin typeface="Cambria Math" panose="02040503050406030204" pitchFamily="18" charset="0"/>
                            </a:rPr>
                          </m:ctrlPr>
                        </m:dPr>
                        <m:e>
                          <m:r>
                            <a:rPr lang="fr-FR" sz="2000" b="1" i="1" smtClean="0">
                              <a:solidFill>
                                <a:srgbClr val="FF0000"/>
                              </a:solidFill>
                              <a:latin typeface="Cambria Math" panose="02040503050406030204" pitchFamily="18" charset="0"/>
                            </a:rPr>
                            <m:t>𝒀</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e>
                        <m:e>
                          <m:r>
                            <a:rPr lang="fr-FR" sz="2000" b="1" i="1" smtClean="0">
                              <a:solidFill>
                                <a:srgbClr val="FF0000"/>
                              </a:solidFill>
                              <a:latin typeface="Cambria Math" panose="02040503050406030204" pitchFamily="18" charset="0"/>
                            </a:rPr>
                            <m:t>𝑿</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e>
                      </m:d>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𝒔</m:t>
                          </m:r>
                        </m:sub>
                        <m:sup/>
                        <m:e>
                          <m:r>
                            <a:rPr lang="fr-FR" sz="2000" b="1" i="1" smtClean="0">
                              <a:solidFill>
                                <a:srgbClr val="FF0000"/>
                              </a:solidFill>
                              <a:latin typeface="Cambria Math" panose="02040503050406030204" pitchFamily="18" charset="0"/>
                            </a:rPr>
                            <m:t>𝑷</m:t>
                          </m:r>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𝒀</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𝒚</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𝑿</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𝒙</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e>
                      </m:nary>
                    </m:oMath>
                  </m:oMathPara>
                </a14:m>
                <a:endParaRPr lang="fr-FR" sz="2000" b="1" dirty="0">
                  <a:solidFill>
                    <a:srgbClr val="FF0000"/>
                  </a:solidFill>
                </a:endParaRPr>
              </a:p>
            </p:txBody>
          </p:sp>
        </mc:Choice>
        <mc:Fallback xmlns="">
          <p:sp>
            <p:nvSpPr>
              <p:cNvPr id="7" name="ZoneTexte 6"/>
              <p:cNvSpPr txBox="1">
                <a:spLocks noRot="1" noChangeAspect="1" noMove="1" noResize="1" noEditPoints="1" noAdjustHandles="1" noChangeArrowheads="1" noChangeShapeType="1" noTextEdit="1"/>
              </p:cNvSpPr>
              <p:nvPr/>
            </p:nvSpPr>
            <p:spPr>
              <a:xfrm>
                <a:off x="6696386" y="3204658"/>
                <a:ext cx="4803366" cy="746743"/>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p:cNvSpPr txBox="1"/>
              <p:nvPr/>
            </p:nvSpPr>
            <p:spPr>
              <a:xfrm>
                <a:off x="4013021" y="4391981"/>
                <a:ext cx="29142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rPr>
                        <m:t>𝑷</m:t>
                      </m:r>
                      <m:r>
                        <a:rPr lang="fr-FR" sz="2000" b="1" i="1" smtClean="0">
                          <a:solidFill>
                            <a:schemeClr val="tx1"/>
                          </a:solidFill>
                          <a:latin typeface="Cambria Math" panose="02040503050406030204" pitchFamily="18" charset="0"/>
                        </a:rPr>
                        <m:t>(</m:t>
                      </m:r>
                      <m:r>
                        <a:rPr lang="fr-FR" sz="2000" b="1" i="1" smtClean="0">
                          <a:solidFill>
                            <a:schemeClr val="tx1"/>
                          </a:solidFill>
                          <a:latin typeface="Cambria Math" panose="02040503050406030204" pitchFamily="18" charset="0"/>
                        </a:rPr>
                        <m:t>𝑿</m:t>
                      </m:r>
                      <m:r>
                        <a:rPr lang="fr-FR" sz="2000" b="1" i="1" smtClean="0">
                          <a:solidFill>
                            <a:schemeClr val="tx1"/>
                          </a:solidFill>
                          <a:latin typeface="Cambria Math" panose="02040503050406030204" pitchFamily="18" charset="0"/>
                        </a:rPr>
                        <m:t>,</m:t>
                      </m:r>
                      <m:r>
                        <a:rPr lang="fr-FR" sz="2000" b="1" i="1" smtClean="0">
                          <a:solidFill>
                            <a:schemeClr val="tx1"/>
                          </a:solidFill>
                          <a:latin typeface="Cambria Math" panose="02040503050406030204" pitchFamily="18" charset="0"/>
                        </a:rPr>
                        <m:t>𝒀</m:t>
                      </m:r>
                      <m:r>
                        <a:rPr lang="fr-FR" sz="2000" b="1" i="1" smtClean="0">
                          <a:solidFill>
                            <a:schemeClr val="tx1"/>
                          </a:solidFill>
                          <a:latin typeface="Cambria Math" panose="02040503050406030204" pitchFamily="18" charset="0"/>
                        </a:rPr>
                        <m:t>)  ∝  </m:t>
                      </m:r>
                      <m:r>
                        <a:rPr lang="fr-FR" sz="2000" b="1" i="1" smtClean="0">
                          <a:solidFill>
                            <a:schemeClr val="tx1"/>
                          </a:solidFill>
                          <a:latin typeface="Cambria Math" panose="02040503050406030204" pitchFamily="18" charset="0"/>
                          <a:ea typeface="Cambria Math" panose="02040503050406030204" pitchFamily="18" charset="0"/>
                        </a:rPr>
                        <m:t>𝑷</m:t>
                      </m:r>
                      <m:d>
                        <m:dPr>
                          <m:ctrlPr>
                            <a:rPr lang="fr-FR" sz="2000" b="1" i="1" smtClean="0">
                              <a:solidFill>
                                <a:schemeClr val="tx1"/>
                              </a:solidFill>
                              <a:latin typeface="Cambria Math" panose="02040503050406030204" pitchFamily="18" charset="0"/>
                              <a:ea typeface="Cambria Math" panose="02040503050406030204" pitchFamily="18" charset="0"/>
                            </a:rPr>
                          </m:ctrlPr>
                        </m:dPr>
                        <m:e>
                          <m:r>
                            <a:rPr lang="fr-FR" sz="2000" b="1" i="1" smtClean="0">
                              <a:solidFill>
                                <a:schemeClr val="tx1"/>
                              </a:solidFill>
                              <a:latin typeface="Cambria Math" panose="02040503050406030204" pitchFamily="18" charset="0"/>
                              <a:ea typeface="Cambria Math" panose="02040503050406030204" pitchFamily="18" charset="0"/>
                            </a:rPr>
                            <m:t>𝒀</m:t>
                          </m:r>
                        </m:e>
                        <m:e>
                          <m:r>
                            <a:rPr lang="fr-FR" sz="2000" b="1" i="1" smtClean="0">
                              <a:solidFill>
                                <a:schemeClr val="tx1"/>
                              </a:solidFill>
                              <a:latin typeface="Cambria Math" panose="02040503050406030204" pitchFamily="18" charset="0"/>
                              <a:ea typeface="Cambria Math" panose="02040503050406030204" pitchFamily="18" charset="0"/>
                            </a:rPr>
                            <m:t>𝑿</m:t>
                          </m:r>
                        </m:e>
                      </m:d>
                      <m:r>
                        <a:rPr lang="fr-FR" sz="2000" b="1" i="1" smtClean="0">
                          <a:solidFill>
                            <a:schemeClr val="tx1"/>
                          </a:solidFill>
                          <a:latin typeface="Cambria Math" panose="02040503050406030204" pitchFamily="18" charset="0"/>
                          <a:ea typeface="Cambria Math" panose="02040503050406030204" pitchFamily="18" charset="0"/>
                        </a:rPr>
                        <m:t>  </m:t>
                      </m:r>
                      <m:r>
                        <a:rPr lang="fr-FR" sz="2000" b="1" i="1" smtClean="0">
                          <a:solidFill>
                            <a:schemeClr val="tx1"/>
                          </a:solidFill>
                          <a:latin typeface="Cambria Math" panose="02040503050406030204" pitchFamily="18" charset="0"/>
                          <a:ea typeface="Cambria Math" panose="02040503050406030204" pitchFamily="18" charset="0"/>
                        </a:rPr>
                        <m:t>𝑷</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𝑿</m:t>
                      </m:r>
                      <m:r>
                        <a:rPr lang="fr-FR" sz="2000" b="1" i="1" smtClean="0">
                          <a:solidFill>
                            <a:schemeClr val="tx1"/>
                          </a:solidFill>
                          <a:latin typeface="Cambria Math" panose="02040503050406030204" pitchFamily="18" charset="0"/>
                          <a:ea typeface="Cambria Math" panose="02040503050406030204" pitchFamily="18" charset="0"/>
                        </a:rPr>
                        <m:t>)</m:t>
                      </m:r>
                    </m:oMath>
                  </m:oMathPara>
                </a14:m>
                <a:endParaRPr lang="fr-FR" b="1" dirty="0">
                  <a:solidFill>
                    <a:schemeClr val="tx1"/>
                  </a:solidFill>
                </a:endParaRPr>
              </a:p>
            </p:txBody>
          </p:sp>
        </mc:Choice>
        <mc:Fallback xmlns="">
          <p:sp>
            <p:nvSpPr>
              <p:cNvPr id="11" name="ZoneTexte 10"/>
              <p:cNvSpPr txBox="1">
                <a:spLocks noRot="1" noChangeAspect="1" noMove="1" noResize="1" noEditPoints="1" noAdjustHandles="1" noChangeArrowheads="1" noChangeShapeType="1" noTextEdit="1"/>
              </p:cNvSpPr>
              <p:nvPr/>
            </p:nvSpPr>
            <p:spPr>
              <a:xfrm>
                <a:off x="4013021" y="4391981"/>
                <a:ext cx="2914259" cy="307777"/>
              </a:xfrm>
              <a:prstGeom prst="rect">
                <a:avLst/>
              </a:prstGeom>
              <a:blipFill>
                <a:blip r:embed="rId5"/>
                <a:stretch>
                  <a:fillRect l="-1464" t="-1961" r="-2720" b="-333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p:cNvSpPr txBox="1"/>
              <p:nvPr/>
            </p:nvSpPr>
            <p:spPr>
              <a:xfrm>
                <a:off x="7506206" y="4281867"/>
                <a:ext cx="3628301" cy="400110"/>
              </a:xfrm>
              <a:prstGeom prst="rect">
                <a:avLst/>
              </a:prstGeom>
              <a:noFill/>
            </p:spPr>
            <p:txBody>
              <a:bodyPr wrap="none" rtlCol="0">
                <a:spAutoFit/>
              </a:bodyPr>
              <a:lstStyle/>
              <a:p>
                <a:r>
                  <a:rPr lang="fr-FR" sz="2000" dirty="0"/>
                  <a:t>(  </a:t>
                </a:r>
                <a14:m>
                  <m:oMath xmlns:m="http://schemas.openxmlformats.org/officeDocument/2006/math">
                    <m:r>
                      <a:rPr lang="fr-FR" sz="2000" b="0" i="1" smtClean="0">
                        <a:latin typeface="Cambria Math" panose="02040503050406030204" pitchFamily="18" charset="0"/>
                      </a:rPr>
                      <m:t>𝑃</m:t>
                    </m:r>
                    <m:d>
                      <m:dPr>
                        <m:ctrlPr>
                          <a:rPr lang="fr-FR" sz="2000" b="0" i="1" smtClean="0">
                            <a:latin typeface="Cambria Math" panose="02040503050406030204" pitchFamily="18" charset="0"/>
                          </a:rPr>
                        </m:ctrlPr>
                      </m:dPr>
                      <m:e>
                        <m:r>
                          <a:rPr lang="fr-FR" sz="2000" b="0" i="1" smtClean="0">
                            <a:latin typeface="Cambria Math" panose="02040503050406030204" pitchFamily="18" charset="0"/>
                          </a:rPr>
                          <m:t>𝑌</m:t>
                        </m:r>
                        <m:r>
                          <a:rPr lang="fr-FR" sz="2000" b="0" i="1" smtClean="0">
                            <a:latin typeface="Cambria Math" panose="02040503050406030204" pitchFamily="18" charset="0"/>
                          </a:rPr>
                          <m:t>=</m:t>
                        </m:r>
                        <m:r>
                          <a:rPr lang="fr-FR" sz="2000" b="0" i="1" smtClean="0">
                            <a:latin typeface="Cambria Math" panose="02040503050406030204" pitchFamily="18" charset="0"/>
                          </a:rPr>
                          <m:t>𝑦</m:t>
                        </m:r>
                      </m:e>
                    </m:d>
                  </m:oMath>
                </a14:m>
                <a:r>
                  <a:rPr lang="fr-FR" sz="2000" dirty="0"/>
                  <a:t> indépendant de X  )</a:t>
                </a:r>
              </a:p>
            </p:txBody>
          </p:sp>
        </mc:Choice>
        <mc:Fallback xmlns="">
          <p:sp>
            <p:nvSpPr>
              <p:cNvPr id="12" name="ZoneTexte 11"/>
              <p:cNvSpPr txBox="1">
                <a:spLocks noRot="1" noChangeAspect="1" noMove="1" noResize="1" noEditPoints="1" noAdjustHandles="1" noChangeArrowheads="1" noChangeShapeType="1" noTextEdit="1"/>
              </p:cNvSpPr>
              <p:nvPr/>
            </p:nvSpPr>
            <p:spPr>
              <a:xfrm>
                <a:off x="7506206" y="4281867"/>
                <a:ext cx="3628301" cy="400110"/>
              </a:xfrm>
              <a:prstGeom prst="rect">
                <a:avLst/>
              </a:prstGeom>
              <a:blipFill>
                <a:blip r:embed="rId6"/>
                <a:stretch>
                  <a:fillRect l="-1678" t="-7576" b="-257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 name="ZoneTexte 14"/>
              <p:cNvSpPr txBox="1"/>
              <p:nvPr/>
            </p:nvSpPr>
            <p:spPr>
              <a:xfrm>
                <a:off x="4969679" y="4917199"/>
                <a:ext cx="2043829" cy="35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ea typeface="Cambria Math" panose="02040503050406030204" pitchFamily="18" charset="0"/>
                        </a:rPr>
                        <m:t>∝  </m:t>
                      </m:r>
                      <m:sSup>
                        <m:sSupPr>
                          <m:ctrlPr>
                            <a:rPr lang="fr-FR" sz="2000" b="1" i="1" smtClean="0">
                              <a:solidFill>
                                <a:schemeClr val="tx1"/>
                              </a:solidFill>
                              <a:latin typeface="Cambria Math" panose="02040503050406030204" pitchFamily="18" charset="0"/>
                              <a:ea typeface="Cambria Math" panose="02040503050406030204" pitchFamily="18" charset="0"/>
                            </a:rPr>
                          </m:ctrlPr>
                        </m:sSupPr>
                        <m:e>
                          <m:r>
                            <a:rPr lang="fr-FR" sz="2000" b="1" i="1" smtClean="0">
                              <a:solidFill>
                                <a:schemeClr val="tx1"/>
                              </a:solidFill>
                              <a:latin typeface="Cambria Math" panose="02040503050406030204" pitchFamily="18" charset="0"/>
                              <a:ea typeface="Cambria Math" panose="02040503050406030204" pitchFamily="18" charset="0"/>
                            </a:rPr>
                            <m:t>𝒆</m:t>
                          </m:r>
                        </m:e>
                        <m:sup>
                          <m:r>
                            <a:rPr lang="fr-FR" sz="2000" b="1" i="1" smtClean="0">
                              <a:solidFill>
                                <a:schemeClr val="tx1"/>
                              </a:solidFill>
                              <a:latin typeface="Cambria Math" panose="02040503050406030204" pitchFamily="18" charset="0"/>
                              <a:ea typeface="Cambria Math" panose="02040503050406030204" pitchFamily="18" charset="0"/>
                            </a:rPr>
                            <m:t>𝒍𝒏</m:t>
                          </m:r>
                          <m:r>
                            <a:rPr lang="fr-FR" sz="2000" b="1" i="1" smtClean="0">
                              <a:solidFill>
                                <a:schemeClr val="tx1"/>
                              </a:solidFill>
                              <a:latin typeface="Cambria Math" panose="02040503050406030204" pitchFamily="18" charset="0"/>
                              <a:ea typeface="Cambria Math" panose="02040503050406030204" pitchFamily="18" charset="0"/>
                            </a:rPr>
                            <m:t> </m:t>
                          </m:r>
                          <m:r>
                            <a:rPr lang="fr-FR" sz="2000" b="1" i="1" smtClean="0">
                              <a:solidFill>
                                <a:schemeClr val="tx1"/>
                              </a:solidFill>
                              <a:latin typeface="Cambria Math" panose="02040503050406030204" pitchFamily="18" charset="0"/>
                              <a:ea typeface="Cambria Math" panose="02040503050406030204" pitchFamily="18" charset="0"/>
                            </a:rPr>
                            <m:t>𝑷</m:t>
                          </m:r>
                          <m:d>
                            <m:dPr>
                              <m:ctrlPr>
                                <a:rPr lang="fr-FR" sz="2000" b="1" i="1" smtClean="0">
                                  <a:solidFill>
                                    <a:schemeClr val="tx1"/>
                                  </a:solidFill>
                                  <a:latin typeface="Cambria Math" panose="02040503050406030204" pitchFamily="18" charset="0"/>
                                  <a:ea typeface="Cambria Math" panose="02040503050406030204" pitchFamily="18" charset="0"/>
                                </a:rPr>
                              </m:ctrlPr>
                            </m:dPr>
                            <m:e>
                              <m:r>
                                <a:rPr lang="fr-FR" sz="2000" b="1" i="1" smtClean="0">
                                  <a:solidFill>
                                    <a:schemeClr val="tx1"/>
                                  </a:solidFill>
                                  <a:latin typeface="Cambria Math" panose="02040503050406030204" pitchFamily="18" charset="0"/>
                                  <a:ea typeface="Cambria Math" panose="02040503050406030204" pitchFamily="18" charset="0"/>
                                </a:rPr>
                                <m:t>𝒀</m:t>
                              </m:r>
                            </m:e>
                            <m:e>
                              <m:r>
                                <a:rPr lang="fr-FR" sz="2000" b="1" i="1" smtClean="0">
                                  <a:solidFill>
                                    <a:schemeClr val="tx1"/>
                                  </a:solidFill>
                                  <a:latin typeface="Cambria Math" panose="02040503050406030204" pitchFamily="18" charset="0"/>
                                  <a:ea typeface="Cambria Math" panose="02040503050406030204" pitchFamily="18" charset="0"/>
                                </a:rPr>
                                <m:t>𝑿</m:t>
                              </m:r>
                            </m:e>
                          </m:d>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𝑼</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𝒙</m:t>
                          </m:r>
                          <m:r>
                            <a:rPr lang="fr-FR" sz="2000" b="1" i="1" smtClean="0">
                              <a:solidFill>
                                <a:schemeClr val="tx1"/>
                              </a:solidFill>
                              <a:latin typeface="Cambria Math" panose="02040503050406030204" pitchFamily="18" charset="0"/>
                              <a:ea typeface="Cambria Math" panose="02040503050406030204" pitchFamily="18" charset="0"/>
                            </a:rPr>
                            <m:t>)</m:t>
                          </m:r>
                        </m:sup>
                      </m:sSup>
                    </m:oMath>
                  </m:oMathPara>
                </a14:m>
                <a:endParaRPr lang="fr-FR" b="1" dirty="0">
                  <a:solidFill>
                    <a:schemeClr val="tx1"/>
                  </a:solidFill>
                </a:endParaRPr>
              </a:p>
            </p:txBody>
          </p:sp>
        </mc:Choice>
        <mc:Fallback xmlns="">
          <p:sp>
            <p:nvSpPr>
              <p:cNvPr id="15" name="ZoneTexte 14"/>
              <p:cNvSpPr txBox="1">
                <a:spLocks noRot="1" noChangeAspect="1" noMove="1" noResize="1" noEditPoints="1" noAdjustHandles="1" noChangeArrowheads="1" noChangeShapeType="1" noTextEdit="1"/>
              </p:cNvSpPr>
              <p:nvPr/>
            </p:nvSpPr>
            <p:spPr>
              <a:xfrm>
                <a:off x="4969679" y="4917199"/>
                <a:ext cx="2043829" cy="359457"/>
              </a:xfrm>
              <a:prstGeom prst="rect">
                <a:avLst/>
              </a:prstGeom>
              <a:blipFill>
                <a:blip r:embed="rId7"/>
                <a:stretch>
                  <a:fillRect l="-1190" t="-5085" r="-20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p:cNvSpPr txBox="1"/>
              <p:nvPr/>
            </p:nvSpPr>
            <p:spPr>
              <a:xfrm>
                <a:off x="4969679" y="5476764"/>
                <a:ext cx="1247265" cy="320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1"/>
                          </a:solidFill>
                          <a:latin typeface="Cambria Math" panose="02040503050406030204" pitchFamily="18" charset="0"/>
                          <a:ea typeface="Cambria Math" panose="02040503050406030204" pitchFamily="18" charset="0"/>
                        </a:rPr>
                        <m:t>∝  </m:t>
                      </m:r>
                      <m:sSup>
                        <m:sSupPr>
                          <m:ctrlPr>
                            <a:rPr lang="fr-FR" sz="2000" b="1" i="1" smtClean="0">
                              <a:solidFill>
                                <a:schemeClr val="tx1"/>
                              </a:solidFill>
                              <a:latin typeface="Cambria Math" panose="02040503050406030204" pitchFamily="18" charset="0"/>
                              <a:ea typeface="Cambria Math" panose="02040503050406030204" pitchFamily="18" charset="0"/>
                            </a:rPr>
                          </m:ctrlPr>
                        </m:sSupPr>
                        <m:e>
                          <m:r>
                            <a:rPr lang="fr-FR" sz="2000" b="1" i="1" smtClean="0">
                              <a:solidFill>
                                <a:schemeClr val="tx1"/>
                              </a:solidFill>
                              <a:latin typeface="Cambria Math" panose="02040503050406030204" pitchFamily="18" charset="0"/>
                              <a:ea typeface="Cambria Math" panose="02040503050406030204" pitchFamily="18" charset="0"/>
                            </a:rPr>
                            <m:t>𝒆</m:t>
                          </m:r>
                        </m:e>
                        <m:sup>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𝑼</m:t>
                          </m:r>
                          <m:r>
                            <a:rPr lang="fr-FR" sz="2000" b="1" i="1" smtClean="0">
                              <a:solidFill>
                                <a:schemeClr val="tx1"/>
                              </a:solidFill>
                              <a:latin typeface="Cambria Math" panose="02040503050406030204" pitchFamily="18" charset="0"/>
                              <a:ea typeface="Cambria Math" panose="02040503050406030204" pitchFamily="18" charset="0"/>
                            </a:rPr>
                            <m:t>(</m:t>
                          </m:r>
                          <m:r>
                            <a:rPr lang="fr-FR" sz="2000" b="1" i="1" smtClean="0">
                              <a:solidFill>
                                <a:schemeClr val="tx1"/>
                              </a:solidFill>
                              <a:latin typeface="Cambria Math" panose="02040503050406030204" pitchFamily="18" charset="0"/>
                              <a:ea typeface="Cambria Math" panose="02040503050406030204" pitchFamily="18" charset="0"/>
                            </a:rPr>
                            <m:t>𝒙</m:t>
                          </m:r>
                          <m:r>
                            <a:rPr lang="fr-FR" sz="2000" b="1" i="1" smtClean="0">
                              <a:solidFill>
                                <a:schemeClr val="tx1"/>
                              </a:solidFill>
                              <a:latin typeface="Cambria Math" panose="02040503050406030204" pitchFamily="18" charset="0"/>
                              <a:ea typeface="Cambria Math" panose="02040503050406030204" pitchFamily="18" charset="0"/>
                            </a:rPr>
                            <m:t>,</m:t>
                          </m:r>
                          <m:r>
                            <m:rPr>
                              <m:sty m:val="p"/>
                            </m:rPr>
                            <a:rPr lang="fr-FR" sz="2000" b="1" i="1" smtClean="0">
                              <a:solidFill>
                                <a:schemeClr val="tx1"/>
                              </a:solidFill>
                              <a:latin typeface="Cambria Math" panose="02040503050406030204" pitchFamily="18" charset="0"/>
                              <a:ea typeface="Cambria Math" panose="02040503050406030204" pitchFamily="18" charset="0"/>
                            </a:rPr>
                            <m:t>y</m:t>
                          </m:r>
                          <m:r>
                            <a:rPr lang="fr-FR" sz="2000" b="1" i="1" smtClean="0">
                              <a:solidFill>
                                <a:schemeClr val="tx1"/>
                              </a:solidFill>
                              <a:latin typeface="Cambria Math" panose="02040503050406030204" pitchFamily="18" charset="0"/>
                              <a:ea typeface="Cambria Math" panose="02040503050406030204" pitchFamily="18" charset="0"/>
                            </a:rPr>
                            <m:t>)</m:t>
                          </m:r>
                        </m:sup>
                      </m:sSup>
                    </m:oMath>
                  </m:oMathPara>
                </a14:m>
                <a:endParaRPr lang="fr-FR" b="1" dirty="0">
                  <a:solidFill>
                    <a:schemeClr val="tx1"/>
                  </a:solidFill>
                </a:endParaRPr>
              </a:p>
            </p:txBody>
          </p:sp>
        </mc:Choice>
        <mc:Fallback xmlns="">
          <p:sp>
            <p:nvSpPr>
              <p:cNvPr id="16" name="ZoneTexte 15"/>
              <p:cNvSpPr txBox="1">
                <a:spLocks noRot="1" noChangeAspect="1" noMove="1" noResize="1" noEditPoints="1" noAdjustHandles="1" noChangeArrowheads="1" noChangeShapeType="1" noTextEdit="1"/>
              </p:cNvSpPr>
              <p:nvPr/>
            </p:nvSpPr>
            <p:spPr>
              <a:xfrm>
                <a:off x="4969679" y="5476764"/>
                <a:ext cx="1247265" cy="320601"/>
              </a:xfrm>
              <a:prstGeom prst="rect">
                <a:avLst/>
              </a:prstGeom>
              <a:blipFill>
                <a:blip r:embed="rId8"/>
                <a:stretch>
                  <a:fillRect l="-2927" t="-5660" r="-4390"/>
                </a:stretch>
              </a:blipFill>
            </p:spPr>
            <p:txBody>
              <a:bodyPr/>
              <a:lstStyle/>
              <a:p>
                <a:r>
                  <a:rPr lang="fr-FR">
                    <a:noFill/>
                  </a:rPr>
                  <a:t> </a:t>
                </a:r>
              </a:p>
            </p:txBody>
          </p:sp>
        </mc:Fallback>
      </mc:AlternateContent>
      <p:sp>
        <p:nvSpPr>
          <p:cNvPr id="14" name="ZoneTexte 13"/>
          <p:cNvSpPr txBox="1"/>
          <p:nvPr/>
        </p:nvSpPr>
        <p:spPr>
          <a:xfrm>
            <a:off x="2745513" y="6068806"/>
            <a:ext cx="651717" cy="400110"/>
          </a:xfrm>
          <a:prstGeom prst="rect">
            <a:avLst/>
          </a:prstGeom>
          <a:noFill/>
        </p:spPr>
        <p:txBody>
          <a:bodyPr wrap="none" rtlCol="0">
            <a:spAutoFit/>
          </a:bodyPr>
          <a:lstStyle/>
          <a:p>
            <a:r>
              <a:rPr lang="fr-FR" sz="2000" dirty="0"/>
              <a:t>avec</a:t>
            </a:r>
          </a:p>
        </p:txBody>
      </p:sp>
      <mc:AlternateContent xmlns:mc="http://schemas.openxmlformats.org/markup-compatibility/2006" xmlns:a14="http://schemas.microsoft.com/office/drawing/2010/main">
        <mc:Choice Requires="a14">
          <p:sp>
            <p:nvSpPr>
              <p:cNvPr id="17" name="ZoneTexte 16"/>
              <p:cNvSpPr txBox="1"/>
              <p:nvPr/>
            </p:nvSpPr>
            <p:spPr>
              <a:xfrm>
                <a:off x="3622091" y="5895490"/>
                <a:ext cx="4406656"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𝑼</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𝒔</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𝑺</m:t>
                          </m:r>
                        </m:sub>
                        <m:sup/>
                        <m:e>
                          <m:r>
                            <a:rPr lang="fr-FR" sz="2000" b="1" i="1" smtClean="0">
                              <a:solidFill>
                                <a:srgbClr val="FF0000"/>
                              </a:solidFill>
                              <a:latin typeface="Cambria Math" panose="02040503050406030204" pitchFamily="18" charset="0"/>
                            </a:rPr>
                            <m:t>−</m:t>
                          </m:r>
                          <m:func>
                            <m:funcPr>
                              <m:ctrlPr>
                                <a:rPr lang="fr-FR" sz="2000" b="1" i="1" smtClean="0">
                                  <a:solidFill>
                                    <a:srgbClr val="FF0000"/>
                                  </a:solidFill>
                                  <a:latin typeface="Cambria Math" panose="02040503050406030204" pitchFamily="18" charset="0"/>
                                </a:rPr>
                              </m:ctrlPr>
                            </m:funcPr>
                            <m:fName>
                              <m:r>
                                <a:rPr lang="fr-FR" sz="2000" b="1" i="0" smtClean="0">
                                  <a:solidFill>
                                    <a:srgbClr val="FF0000"/>
                                  </a:solidFill>
                                  <a:latin typeface="Cambria Math" panose="02040503050406030204" pitchFamily="18" charset="0"/>
                                </a:rPr>
                                <m:t>𝐥𝐧</m:t>
                              </m:r>
                            </m:fName>
                            <m:e>
                              <m:r>
                                <a:rPr lang="fr-FR" sz="2000" b="1" i="1" smtClean="0">
                                  <a:solidFill>
                                    <a:srgbClr val="FF0000"/>
                                  </a:solidFill>
                                  <a:latin typeface="Cambria Math" panose="02040503050406030204" pitchFamily="18" charset="0"/>
                                </a:rPr>
                                <m:t>𝑷</m:t>
                              </m:r>
                              <m:d>
                                <m:dPr>
                                  <m:ctrlPr>
                                    <a:rPr lang="fr-FR" sz="2000" b="1" i="1" smtClean="0">
                                      <a:solidFill>
                                        <a:srgbClr val="FF0000"/>
                                      </a:solidFill>
                                      <a:latin typeface="Cambria Math" panose="02040503050406030204" pitchFamily="18" charset="0"/>
                                    </a:rPr>
                                  </m:ctrlPr>
                                </m:dPr>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𝒚</m:t>
                                      </m:r>
                                    </m:e>
                                    <m:sub>
                                      <m:r>
                                        <a:rPr lang="fr-FR" sz="2000" b="1" i="1" smtClean="0">
                                          <a:solidFill>
                                            <a:srgbClr val="FF0000"/>
                                          </a:solidFill>
                                          <a:latin typeface="Cambria Math" panose="02040503050406030204" pitchFamily="18" charset="0"/>
                                        </a:rPr>
                                        <m:t>𝒔</m:t>
                                      </m:r>
                                    </m:sub>
                                  </m:sSub>
                                </m:e>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𝒙</m:t>
                                      </m:r>
                                    </m:e>
                                    <m:sub>
                                      <m:r>
                                        <a:rPr lang="fr-FR" sz="2000" b="1" i="1" smtClean="0">
                                          <a:solidFill>
                                            <a:srgbClr val="FF0000"/>
                                          </a:solidFill>
                                          <a:latin typeface="Cambria Math" panose="02040503050406030204" pitchFamily="18" charset="0"/>
                                        </a:rPr>
                                        <m:t>𝒔</m:t>
                                      </m:r>
                                    </m:sub>
                                  </m:sSub>
                                </m:e>
                              </m:d>
                            </m:e>
                          </m:func>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𝒄</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𝑪</m:t>
                              </m:r>
                            </m:sub>
                            <m:sup/>
                            <m:e>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𝑼</m:t>
                                  </m:r>
                                </m:e>
                                <m:sub>
                                  <m:r>
                                    <a:rPr lang="fr-FR" sz="2000" b="1" i="1" smtClean="0">
                                      <a:solidFill>
                                        <a:srgbClr val="FF0000"/>
                                      </a:solidFill>
                                      <a:latin typeface="Cambria Math" panose="02040503050406030204" pitchFamily="18" charset="0"/>
                                    </a:rPr>
                                    <m:t>𝒄</m:t>
                                  </m:r>
                                </m:sub>
                              </m:sSub>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e>
                          </m:nary>
                        </m:e>
                      </m:nary>
                    </m:oMath>
                  </m:oMathPara>
                </a14:m>
                <a:endParaRPr lang="fr-FR" sz="2000" b="1" dirty="0">
                  <a:solidFill>
                    <a:srgbClr val="FF0000"/>
                  </a:solidFill>
                </a:endParaRPr>
              </a:p>
            </p:txBody>
          </p:sp>
        </mc:Choice>
        <mc:Fallback xmlns="">
          <p:sp>
            <p:nvSpPr>
              <p:cNvPr id="17" name="ZoneTexte 16"/>
              <p:cNvSpPr txBox="1">
                <a:spLocks noRot="1" noChangeAspect="1" noMove="1" noResize="1" noEditPoints="1" noAdjustHandles="1" noChangeArrowheads="1" noChangeShapeType="1" noTextEdit="1"/>
              </p:cNvSpPr>
              <p:nvPr/>
            </p:nvSpPr>
            <p:spPr>
              <a:xfrm>
                <a:off x="3622091" y="5895490"/>
                <a:ext cx="4406656" cy="746743"/>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p:cNvSpPr txBox="1"/>
              <p:nvPr/>
            </p:nvSpPr>
            <p:spPr>
              <a:xfrm>
                <a:off x="8905325" y="5797365"/>
                <a:ext cx="2129109" cy="954107"/>
              </a:xfrm>
              <a:prstGeom prst="rect">
                <a:avLst/>
              </a:prstGeom>
              <a:noFill/>
            </p:spPr>
            <p:txBody>
              <a:bodyPr wrap="none" rtlCol="0">
                <a:spAutoFit/>
              </a:bodyPr>
              <a:lstStyle/>
              <a:p>
                <a:pPr algn="ctr"/>
                <a:r>
                  <a:rPr lang="fr-FR" sz="2000" b="1" dirty="0">
                    <a:solidFill>
                      <a:srgbClr val="FF0000"/>
                    </a:solidFill>
                  </a:rPr>
                  <a:t>Maximiser</a:t>
                </a:r>
                <a:r>
                  <a:rPr lang="fr-FR" b="1" dirty="0">
                    <a:solidFill>
                      <a:srgbClr val="FF0000"/>
                    </a:solidFill>
                  </a:rPr>
                  <a:t> </a:t>
                </a:r>
                <a14:m>
                  <m:oMath xmlns:m="http://schemas.openxmlformats.org/officeDocument/2006/math">
                    <m:r>
                      <a:rPr lang="fr-FR" b="1" i="1">
                        <a:solidFill>
                          <a:srgbClr val="FF0000"/>
                        </a:solidFill>
                        <a:latin typeface="Cambria Math" panose="02040503050406030204" pitchFamily="18" charset="0"/>
                      </a:rPr>
                      <m:t>𝑷</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𝑿</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𝒀</m:t>
                    </m:r>
                    <m:r>
                      <a:rPr lang="fr-FR" b="1" i="1" smtClean="0">
                        <a:solidFill>
                          <a:srgbClr val="FF0000"/>
                        </a:solidFill>
                        <a:latin typeface="Cambria Math" panose="02040503050406030204" pitchFamily="18" charset="0"/>
                      </a:rPr>
                      <m:t>)</m:t>
                    </m:r>
                  </m:oMath>
                </a14:m>
                <a:endParaRPr lang="fr-FR" b="1" dirty="0">
                  <a:solidFill>
                    <a:srgbClr val="FF0000"/>
                  </a:solidFill>
                </a:endParaRPr>
              </a:p>
              <a:p>
                <a:pPr algn="ctr"/>
                <a:r>
                  <a:rPr lang="fr-FR" b="1" dirty="0">
                    <a:solidFill>
                      <a:srgbClr val="FF0000"/>
                    </a:solidFill>
                  </a:rPr>
                  <a:t>=</a:t>
                </a:r>
              </a:p>
              <a:p>
                <a:pPr algn="ctr"/>
                <a:r>
                  <a:rPr lang="fr-FR" b="1" dirty="0">
                    <a:solidFill>
                      <a:srgbClr val="FF0000"/>
                    </a:solidFill>
                  </a:rPr>
                  <a:t>Minimiser </a:t>
                </a:r>
                <a14:m>
                  <m:oMath xmlns:m="http://schemas.openxmlformats.org/officeDocument/2006/math">
                    <m:r>
                      <a:rPr lang="fr-FR" b="1" i="1" smtClean="0">
                        <a:solidFill>
                          <a:srgbClr val="FF0000"/>
                        </a:solidFill>
                        <a:latin typeface="Cambria Math" panose="02040503050406030204" pitchFamily="18" charset="0"/>
                      </a:rPr>
                      <m:t>𝑼</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𝒙</m:t>
                    </m:r>
                    <m:r>
                      <a:rPr lang="fr-FR" b="1" i="1" smtClean="0">
                        <a:solidFill>
                          <a:srgbClr val="FF0000"/>
                        </a:solidFill>
                        <a:latin typeface="Cambria Math" panose="02040503050406030204" pitchFamily="18" charset="0"/>
                      </a:rPr>
                      <m:t>,</m:t>
                    </m:r>
                    <m:r>
                      <a:rPr lang="fr-FR" b="1" i="1" smtClean="0">
                        <a:solidFill>
                          <a:srgbClr val="FF0000"/>
                        </a:solidFill>
                        <a:latin typeface="Cambria Math" panose="02040503050406030204" pitchFamily="18" charset="0"/>
                      </a:rPr>
                      <m:t>𝒚</m:t>
                    </m:r>
                    <m:r>
                      <a:rPr lang="fr-FR" b="1" i="1" smtClean="0">
                        <a:solidFill>
                          <a:srgbClr val="FF0000"/>
                        </a:solidFill>
                        <a:latin typeface="Cambria Math" panose="02040503050406030204" pitchFamily="18" charset="0"/>
                      </a:rPr>
                      <m:t>)</m:t>
                    </m:r>
                  </m:oMath>
                </a14:m>
                <a:endParaRPr lang="fr-FR" b="1" dirty="0">
                  <a:solidFill>
                    <a:srgbClr val="FF0000"/>
                  </a:solidFill>
                </a:endParaRPr>
              </a:p>
            </p:txBody>
          </p:sp>
        </mc:Choice>
        <mc:Fallback xmlns="">
          <p:sp>
            <p:nvSpPr>
              <p:cNvPr id="18" name="ZoneTexte 17"/>
              <p:cNvSpPr txBox="1">
                <a:spLocks noRot="1" noChangeAspect="1" noMove="1" noResize="1" noEditPoints="1" noAdjustHandles="1" noChangeArrowheads="1" noChangeShapeType="1" noTextEdit="1"/>
              </p:cNvSpPr>
              <p:nvPr/>
            </p:nvSpPr>
            <p:spPr>
              <a:xfrm>
                <a:off x="8905325" y="5797365"/>
                <a:ext cx="2129109" cy="954107"/>
              </a:xfrm>
              <a:prstGeom prst="rect">
                <a:avLst/>
              </a:prstGeom>
              <a:blipFill>
                <a:blip r:embed="rId10"/>
                <a:stretch>
                  <a:fillRect l="-2865" t="-3185" r="-573" b="-8917"/>
                </a:stretch>
              </a:blipFill>
            </p:spPr>
            <p:txBody>
              <a:bodyPr/>
              <a:lstStyle/>
              <a:p>
                <a:r>
                  <a:rPr lang="fr-FR">
                    <a:noFill/>
                  </a:rPr>
                  <a:t> </a:t>
                </a:r>
              </a:p>
            </p:txBody>
          </p:sp>
        </mc:Fallback>
      </mc:AlternateContent>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p:sp>
        <p:nvSpPr>
          <p:cNvPr id="2" name="Ellipse 1">
            <a:extLst>
              <a:ext uri="{FF2B5EF4-FFF2-40B4-BE49-F238E27FC236}">
                <a16:creationId xmlns:a16="http://schemas.microsoft.com/office/drawing/2014/main" xmlns="" id="{72EFACFD-AB70-4062-8B2A-10B07EBD2C98}"/>
              </a:ext>
            </a:extLst>
          </p:cNvPr>
          <p:cNvSpPr/>
          <p:nvPr/>
        </p:nvSpPr>
        <p:spPr>
          <a:xfrm>
            <a:off x="6410280" y="2994682"/>
            <a:ext cx="5468041" cy="106974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 en arc 7">
            <a:extLst>
              <a:ext uri="{FF2B5EF4-FFF2-40B4-BE49-F238E27FC236}">
                <a16:creationId xmlns:a16="http://schemas.microsoft.com/office/drawing/2014/main" xmlns="" id="{9D61F12A-9527-4A60-AD0D-71EC7ABBDEC4}"/>
              </a:ext>
            </a:extLst>
          </p:cNvPr>
          <p:cNvCxnSpPr>
            <a:cxnSpLocks/>
            <a:stCxn id="2" idx="0"/>
            <a:endCxn id="9" idx="1"/>
          </p:cNvCxnSpPr>
          <p:nvPr/>
        </p:nvCxnSpPr>
        <p:spPr>
          <a:xfrm rot="5400000" flipH="1" flipV="1">
            <a:off x="9233891" y="2494366"/>
            <a:ext cx="410726" cy="589907"/>
          </a:xfrm>
          <a:prstGeom prst="curved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xmlns="" id="{01AC0188-D0D0-4919-B1B2-6742FD6FE189}"/>
              </a:ext>
            </a:extLst>
          </p:cNvPr>
          <p:cNvSpPr txBox="1"/>
          <p:nvPr/>
        </p:nvSpPr>
        <p:spPr>
          <a:xfrm>
            <a:off x="9734208" y="2383901"/>
            <a:ext cx="2291012" cy="400110"/>
          </a:xfrm>
          <a:prstGeom prst="rect">
            <a:avLst/>
          </a:prstGeom>
          <a:noFill/>
        </p:spPr>
        <p:txBody>
          <a:bodyPr wrap="none" rtlCol="0">
            <a:spAutoFit/>
          </a:bodyPr>
          <a:lstStyle/>
          <a:p>
            <a:r>
              <a:rPr lang="fr-FR" sz="2000" b="1" dirty="0">
                <a:solidFill>
                  <a:schemeClr val="accent1"/>
                </a:solidFill>
              </a:rPr>
              <a:t>Hypothèse abusive</a:t>
            </a:r>
          </a:p>
        </p:txBody>
      </p:sp>
    </p:spTree>
    <p:extLst>
      <p:ext uri="{BB962C8B-B14F-4D97-AF65-F5344CB8AC3E}">
        <p14:creationId xmlns:p14="http://schemas.microsoft.com/office/powerpoint/2010/main" val="3113729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
          <p:cNvSpPr txBox="1">
            <a:spLocks/>
          </p:cNvSpPr>
          <p:nvPr/>
        </p:nvSpPr>
        <p:spPr>
          <a:xfrm>
            <a:off x="1550898" y="884171"/>
            <a:ext cx="3840252" cy="53863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2400" b="1" dirty="0">
                <a:solidFill>
                  <a:schemeClr val="tx1"/>
                </a:solidFill>
                <a:effectLst/>
              </a:rPr>
              <a:t>Comparaison CRF/MRV</a:t>
            </a:r>
          </a:p>
        </p:txBody>
      </p:sp>
      <p:sp>
        <p:nvSpPr>
          <p:cNvPr id="66" name="Espace réservé du numéro de diapositive 3"/>
          <p:cNvSpPr txBox="1">
            <a:spLocks/>
          </p:cNvSpPr>
          <p:nvPr/>
        </p:nvSpPr>
        <p:spPr>
          <a:xfrm>
            <a:off x="11438455" y="6492875"/>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0512DD5-7942-4E02-B993-F7F0357CEC44}" type="slidenum">
              <a:rPr lang="fr-FR" smtClean="0"/>
              <a:pPr/>
              <a:t>78</a:t>
            </a:fld>
            <a:endParaRPr lang="fr-FR"/>
          </a:p>
        </p:txBody>
      </p:sp>
      <p:sp>
        <p:nvSpPr>
          <p:cNvPr id="19" name="Titre 1">
            <a:extLst>
              <a:ext uri="{FF2B5EF4-FFF2-40B4-BE49-F238E27FC236}">
                <a16:creationId xmlns:a16="http://schemas.microsoft.com/office/drawing/2014/main" xmlns="" id="{6279AE05-B27A-4073-A447-695F0F0A732F}"/>
              </a:ext>
            </a:extLst>
          </p:cNvPr>
          <p:cNvSpPr txBox="1">
            <a:spLocks/>
          </p:cNvSpPr>
          <p:nvPr/>
        </p:nvSpPr>
        <p:spPr>
          <a:xfrm>
            <a:off x="1646148" y="13921"/>
            <a:ext cx="7595506"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fr-FR" sz="3200" b="1" dirty="0">
                <a:solidFill>
                  <a:srgbClr val="FF0000"/>
                </a:solidFill>
              </a:rPr>
              <a:t>Champs aléatoires – </a:t>
            </a:r>
            <a:r>
              <a:rPr lang="fr-FR" sz="3200" b="1" dirty="0">
                <a:solidFill>
                  <a:srgbClr val="00B050"/>
                </a:solidFill>
              </a:rPr>
              <a:t>Modèle discriminatif</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xmlns="" id="{6C16B38B-DEC9-4320-B068-29053604D1C5}"/>
                  </a:ext>
                </a:extLst>
              </p:cNvPr>
              <p:cNvSpPr txBox="1"/>
              <p:nvPr/>
            </p:nvSpPr>
            <p:spPr>
              <a:xfrm>
                <a:off x="1707517" y="2016546"/>
                <a:ext cx="7108356" cy="4079322"/>
              </a:xfrm>
              <a:prstGeom prst="rect">
                <a:avLst/>
              </a:prstGeom>
              <a:noFill/>
            </p:spPr>
            <p:txBody>
              <a:bodyPr wrap="none" rtlCol="0">
                <a:spAutoFit/>
              </a:bodyPr>
              <a:lstStyle/>
              <a:p>
                <a:r>
                  <a:rPr lang="fr-FR" sz="2000" b="1" dirty="0"/>
                  <a:t>MRV</a:t>
                </a:r>
              </a:p>
              <a:p>
                <a:endParaRPr lang="fr-FR" sz="2000" dirty="0"/>
              </a:p>
              <a:p>
                <a:r>
                  <a:rPr lang="fr-FR" sz="2000" dirty="0"/>
                  <a:t>A partir de </a:t>
                </a:r>
                <a14:m>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oMath>
                </a14:m>
                <a:r>
                  <a:rPr lang="fr-FR" sz="2000" dirty="0"/>
                  <a:t>, on peut calculer </a:t>
                </a:r>
                <a14:m>
                  <m:oMath xmlns:m="http://schemas.openxmlformats.org/officeDocument/2006/math">
                    <m:r>
                      <a:rPr lang="fr-FR" sz="2000" b="0" i="1" smtClean="0">
                        <a:latin typeface="Cambria Math" panose="02040503050406030204" pitchFamily="18" charset="0"/>
                      </a:rPr>
                      <m:t>𝑃</m:t>
                    </m:r>
                    <m:r>
                      <a:rPr lang="fr-FR" sz="2000" b="0" i="1" smtClean="0">
                        <a:latin typeface="Cambria Math" panose="02040503050406030204" pitchFamily="18" charset="0"/>
                      </a:rPr>
                      <m:t>(</m:t>
                    </m:r>
                    <m:r>
                      <a:rPr lang="fr-FR" sz="2000" b="0" i="1" smtClean="0">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r>
                      <a:rPr lang="fr-FR" sz="2000" b="0" i="1" smtClean="0">
                        <a:latin typeface="Cambria Math" panose="02040503050406030204" pitchFamily="18" charset="0"/>
                      </a:rPr>
                      <m:t>)</m:t>
                    </m:r>
                  </m:oMath>
                </a14:m>
                <a:r>
                  <a:rPr lang="fr-FR" sz="2000" dirty="0"/>
                  <a:t> </a:t>
                </a:r>
                <a:r>
                  <a:rPr lang="fr-FR" sz="2000" dirty="0">
                    <a:sym typeface="Wingdings" panose="05000000000000000000" pitchFamily="2" charset="2"/>
                  </a:rPr>
                  <a:t> </a:t>
                </a:r>
                <a:r>
                  <a:rPr lang="fr-FR" sz="2000" b="1" dirty="0">
                    <a:sym typeface="Wingdings" panose="05000000000000000000" pitchFamily="2" charset="2"/>
                  </a:rPr>
                  <a:t>Formule de </a:t>
                </a:r>
                <a:r>
                  <a:rPr lang="fr-FR" sz="2000" b="1" dirty="0" err="1">
                    <a:sym typeface="Wingdings" panose="05000000000000000000" pitchFamily="2" charset="2"/>
                  </a:rPr>
                  <a:t>Bayès</a:t>
                </a:r>
                <a:endParaRPr lang="fr-FR" sz="2000" b="1" dirty="0">
                  <a:sym typeface="Wingdings" panose="05000000000000000000" pitchFamily="2" charset="2"/>
                </a:endParaRPr>
              </a:p>
              <a:p>
                <a:r>
                  <a:rPr lang="fr-FR" sz="2000" b="1" dirty="0">
                    <a:sym typeface="Wingdings" panose="05000000000000000000" pitchFamily="2" charset="2"/>
                  </a:rPr>
                  <a:t>	Mais </a:t>
                </a:r>
                <a:r>
                  <a:rPr lang="fr-FR" sz="2000" dirty="0">
                    <a:sym typeface="Wingdings" panose="05000000000000000000" pitchFamily="2" charset="2"/>
                  </a:rPr>
                  <a:t>basé sur une hypothèse généralement non vérifiée</a:t>
                </a:r>
              </a:p>
              <a:p>
                <a:endParaRPr lang="fr-FR" sz="2000" dirty="0">
                  <a:sym typeface="Wingdings" panose="05000000000000000000" pitchFamily="2" charset="2"/>
                </a:endParaRPr>
              </a:p>
              <a:p>
                <a:pPr/>
                <a14:m>
                  <m:oMathPara xmlns:m="http://schemas.openxmlformats.org/officeDocument/2006/math">
                    <m:oMathParaPr>
                      <m:jc m:val="centerGroup"/>
                    </m:oMathParaPr>
                    <m:oMath xmlns:m="http://schemas.openxmlformats.org/officeDocument/2006/math">
                      <m:r>
                        <a:rPr lang="fr-FR" sz="2000" i="1">
                          <a:latin typeface="Cambria Math" panose="02040503050406030204" pitchFamily="18" charset="0"/>
                        </a:rPr>
                        <m:t>𝑃</m:t>
                      </m:r>
                      <m:d>
                        <m:dPr>
                          <m:ctrlPr>
                            <a:rPr lang="fr-FR" sz="2000" i="1">
                              <a:latin typeface="Cambria Math" panose="02040503050406030204" pitchFamily="18" charset="0"/>
                            </a:rPr>
                          </m:ctrlPr>
                        </m:dPr>
                        <m:e>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𝑥</m:t>
                          </m:r>
                        </m:e>
                        <m:e>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e>
                      </m:d>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𝑋</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𝑌</m:t>
                          </m:r>
                          <m:r>
                            <a:rPr lang="fr-FR" sz="2000" i="1">
                              <a:latin typeface="Cambria Math" panose="02040503050406030204" pitchFamily="18" charset="0"/>
                              <a:ea typeface="Cambria Math" panose="02040503050406030204" pitchFamily="18" charset="0"/>
                            </a:rPr>
                            <m:t>)</m:t>
                          </m:r>
                        </m:num>
                        <m:den>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r>
                            <a:rPr lang="fr-FR" sz="2000" i="1">
                              <a:latin typeface="Cambria Math" panose="02040503050406030204" pitchFamily="18" charset="0"/>
                            </a:rPr>
                            <m:t>)</m:t>
                          </m:r>
                        </m:den>
                      </m:f>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r>
                            <a:rPr lang="fr-FR" sz="2000" i="1">
                              <a:latin typeface="Cambria Math" panose="02040503050406030204" pitchFamily="18" charset="0"/>
                            </a:rPr>
                            <m:t>|</m:t>
                          </m:r>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𝑥</m:t>
                          </m:r>
                          <m:r>
                            <a:rPr lang="fr-FR" sz="2000" i="1">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𝑃</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𝑋</m:t>
                          </m:r>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i="1">
                              <a:latin typeface="Cambria Math" panose="02040503050406030204" pitchFamily="18" charset="0"/>
                              <a:ea typeface="Cambria Math" panose="02040503050406030204" pitchFamily="18" charset="0"/>
                            </a:rPr>
                            <m:t>)</m:t>
                          </m:r>
                        </m:num>
                        <m:den>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r>
                            <a:rPr lang="fr-FR" sz="2000" i="1">
                              <a:latin typeface="Cambria Math" panose="02040503050406030204" pitchFamily="18" charset="0"/>
                            </a:rPr>
                            <m:t>𝑦</m:t>
                          </m:r>
                          <m:r>
                            <a:rPr lang="fr-FR" sz="2000" i="1">
                              <a:latin typeface="Cambria Math" panose="02040503050406030204" pitchFamily="18" charset="0"/>
                            </a:rPr>
                            <m:t>)</m:t>
                          </m:r>
                        </m:den>
                      </m:f>
                    </m:oMath>
                  </m:oMathPara>
                </a14:m>
                <a:endParaRPr lang="fr-FR" sz="2000" dirty="0">
                  <a:sym typeface="Wingdings" panose="05000000000000000000" pitchFamily="2" charset="2"/>
                </a:endParaRPr>
              </a:p>
              <a:p>
                <a:endParaRPr lang="fr-FR" sz="2000" dirty="0">
                  <a:sym typeface="Wingdings" panose="05000000000000000000" pitchFamily="2" charset="2"/>
                </a:endParaRPr>
              </a:p>
              <a:p>
                <a:r>
                  <a:rPr lang="fr-FR" sz="2000" b="1" dirty="0"/>
                  <a:t>CRF</a:t>
                </a:r>
              </a:p>
              <a:p>
                <a:endParaRPr lang="fr-FR" sz="2000" dirty="0"/>
              </a:p>
              <a:p>
                <a:r>
                  <a:rPr lang="fr-FR" sz="2000" dirty="0"/>
                  <a:t>Calcul direct de </a:t>
                </a:r>
                <a14:m>
                  <m:oMath xmlns:m="http://schemas.openxmlformats.org/officeDocument/2006/math">
                    <m:r>
                      <a:rPr lang="fr-FR" sz="2000" i="1">
                        <a:latin typeface="Cambria Math" panose="02040503050406030204" pitchFamily="18" charset="0"/>
                      </a:rPr>
                      <m:t>𝑃</m:t>
                    </m:r>
                    <m:r>
                      <a:rPr lang="fr-FR" sz="2000" i="1">
                        <a:latin typeface="Cambria Math" panose="02040503050406030204" pitchFamily="18" charset="0"/>
                      </a:rPr>
                      <m:t>(</m:t>
                    </m:r>
                    <m:r>
                      <a:rPr lang="fr-FR" sz="2000" i="1">
                        <a:latin typeface="Cambria Math" panose="02040503050406030204" pitchFamily="18" charset="0"/>
                      </a:rPr>
                      <m:t>𝑋</m:t>
                    </m:r>
                    <m:r>
                      <a:rPr lang="fr-FR" sz="2000" i="1">
                        <a:latin typeface="Cambria Math" panose="02040503050406030204" pitchFamily="18" charset="0"/>
                      </a:rPr>
                      <m:t>|</m:t>
                    </m:r>
                    <m:r>
                      <a:rPr lang="fr-FR" sz="2000" i="1">
                        <a:latin typeface="Cambria Math" panose="02040503050406030204" pitchFamily="18" charset="0"/>
                      </a:rPr>
                      <m:t>𝑌</m:t>
                    </m:r>
                    <m:r>
                      <a:rPr lang="fr-FR" sz="2000" i="1">
                        <a:latin typeface="Cambria Math" panose="02040503050406030204" pitchFamily="18" charset="0"/>
                      </a:rPr>
                      <m:t>)</m:t>
                    </m:r>
                  </m:oMath>
                </a14:m>
                <a:r>
                  <a:rPr lang="fr-FR" sz="2000" dirty="0"/>
                  <a:t> :</a:t>
                </a:r>
                <a:endParaRPr lang="fr-FR" sz="2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fr-FR" sz="2000" i="1">
                          <a:latin typeface="Cambria Math" panose="02040503050406030204" pitchFamily="18" charset="0"/>
                        </a:rPr>
                        <m:t>𝑃</m:t>
                      </m:r>
                      <m:d>
                        <m:dPr>
                          <m:ctrlPr>
                            <a:rPr lang="fr-FR" sz="2000" i="1">
                              <a:latin typeface="Cambria Math" panose="02040503050406030204" pitchFamily="18" charset="0"/>
                            </a:rPr>
                          </m:ctrlPr>
                        </m:dPr>
                        <m:e>
                          <m:r>
                            <a:rPr lang="fr-FR" sz="2000" i="1">
                              <a:latin typeface="Cambria Math" panose="02040503050406030204" pitchFamily="18" charset="0"/>
                            </a:rPr>
                            <m:t>𝑋</m:t>
                          </m:r>
                          <m:r>
                            <a:rPr lang="fr-FR" sz="2000" b="0" i="1" smtClean="0">
                              <a:latin typeface="Cambria Math" panose="02040503050406030204" pitchFamily="18" charset="0"/>
                            </a:rPr>
                            <m:t>|</m:t>
                          </m:r>
                          <m:r>
                            <a:rPr lang="fr-FR" sz="2000" b="0" i="1" smtClean="0">
                              <a:latin typeface="Cambria Math" panose="02040503050406030204" pitchFamily="18" charset="0"/>
                            </a:rPr>
                            <m:t>𝑌</m:t>
                          </m:r>
                        </m:e>
                      </m:d>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𝑍</m:t>
                          </m:r>
                        </m:den>
                      </m:f>
                      <m:sSup>
                        <m:sSupPr>
                          <m:ctrlPr>
                            <a:rPr lang="fr-FR" sz="2000" i="1">
                              <a:latin typeface="Cambria Math" panose="02040503050406030204" pitchFamily="18" charset="0"/>
                            </a:rPr>
                          </m:ctrlPr>
                        </m:sSupPr>
                        <m:e>
                          <m:r>
                            <a:rPr lang="fr-FR" sz="2000" i="1">
                              <a:latin typeface="Cambria Math" panose="02040503050406030204" pitchFamily="18" charset="0"/>
                            </a:rPr>
                            <m:t>𝑒</m:t>
                          </m:r>
                        </m:e>
                        <m:sup>
                          <m:r>
                            <a:rPr lang="fr-FR" sz="2000" i="1">
                              <a:latin typeface="Cambria Math" panose="02040503050406030204" pitchFamily="18" charset="0"/>
                            </a:rPr>
                            <m:t>−</m:t>
                          </m:r>
                          <m:r>
                            <a:rPr lang="fr-FR" sz="2000" i="1">
                              <a:latin typeface="Cambria Math" panose="02040503050406030204" pitchFamily="18" charset="0"/>
                            </a:rPr>
                            <m:t>𝑈</m:t>
                          </m:r>
                          <m:r>
                            <a:rPr lang="fr-FR" sz="2000" i="1">
                              <a:latin typeface="Cambria Math" panose="02040503050406030204" pitchFamily="18" charset="0"/>
                            </a:rPr>
                            <m:t>(</m:t>
                          </m:r>
                          <m:r>
                            <a:rPr lang="fr-FR" sz="2000" i="1">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𝑦</m:t>
                          </m:r>
                          <m:r>
                            <a:rPr lang="fr-FR" sz="2000" i="1">
                              <a:latin typeface="Cambria Math" panose="02040503050406030204" pitchFamily="18" charset="0"/>
                            </a:rPr>
                            <m:t>)</m:t>
                          </m:r>
                        </m:sup>
                      </m:sSup>
                    </m:oMath>
                  </m:oMathPara>
                </a14:m>
                <a:endParaRPr lang="fr-FR" sz="2000" dirty="0"/>
              </a:p>
            </p:txBody>
          </p:sp>
        </mc:Choice>
        <mc:Fallback xmlns="">
          <p:sp>
            <p:nvSpPr>
              <p:cNvPr id="4" name="ZoneTexte 3">
                <a:extLst>
                  <a:ext uri="{FF2B5EF4-FFF2-40B4-BE49-F238E27FC236}">
                    <a16:creationId xmlns:a16="http://schemas.microsoft.com/office/drawing/2014/main" id="{6C16B38B-DEC9-4320-B068-29053604D1C5}"/>
                  </a:ext>
                </a:extLst>
              </p:cNvPr>
              <p:cNvSpPr txBox="1">
                <a:spLocks noRot="1" noChangeAspect="1" noMove="1" noResize="1" noEditPoints="1" noAdjustHandles="1" noChangeArrowheads="1" noChangeShapeType="1" noTextEdit="1"/>
              </p:cNvSpPr>
              <p:nvPr/>
            </p:nvSpPr>
            <p:spPr>
              <a:xfrm>
                <a:off x="1707517" y="2016546"/>
                <a:ext cx="7108356" cy="4079322"/>
              </a:xfrm>
              <a:prstGeom prst="rect">
                <a:avLst/>
              </a:prstGeom>
              <a:blipFill>
                <a:blip r:embed="rId2"/>
                <a:stretch>
                  <a:fillRect l="-858" t="-897" r="-172"/>
                </a:stretch>
              </a:blipFill>
            </p:spPr>
            <p:txBody>
              <a:bodyPr/>
              <a:lstStyle/>
              <a:p>
                <a:r>
                  <a:rPr lang="fr-FR">
                    <a:noFill/>
                  </a:rPr>
                  <a:t> </a:t>
                </a:r>
              </a:p>
            </p:txBody>
          </p:sp>
        </mc:Fallback>
      </mc:AlternateContent>
      <p:sp>
        <p:nvSpPr>
          <p:cNvPr id="23" name="ZoneTexte 22">
            <a:extLst>
              <a:ext uri="{FF2B5EF4-FFF2-40B4-BE49-F238E27FC236}">
                <a16:creationId xmlns:a16="http://schemas.microsoft.com/office/drawing/2014/main" xmlns="" id="{BE9217F9-1D16-4773-8244-05630546EAA3}"/>
              </a:ext>
            </a:extLst>
          </p:cNvPr>
          <p:cNvSpPr txBox="1"/>
          <p:nvPr/>
        </p:nvSpPr>
        <p:spPr>
          <a:xfrm>
            <a:off x="4183788" y="5592473"/>
            <a:ext cx="651717" cy="400110"/>
          </a:xfrm>
          <a:prstGeom prst="rect">
            <a:avLst/>
          </a:prstGeom>
          <a:noFill/>
        </p:spPr>
        <p:txBody>
          <a:bodyPr wrap="none" rtlCol="0">
            <a:spAutoFit/>
          </a:bodyPr>
          <a:lstStyle/>
          <a:p>
            <a:r>
              <a:rPr lang="fr-FR" sz="2000" dirty="0"/>
              <a:t>avec</a:t>
            </a:r>
          </a:p>
        </p:txBody>
      </p:sp>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xmlns="" id="{6659C735-3095-44B1-B6BA-94FA5D0BA847}"/>
                  </a:ext>
                </a:extLst>
              </p:cNvPr>
              <p:cNvSpPr txBox="1"/>
              <p:nvPr/>
            </p:nvSpPr>
            <p:spPr>
              <a:xfrm>
                <a:off x="4835505" y="5490765"/>
                <a:ext cx="5699124"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rgbClr val="FF0000"/>
                          </a:solidFill>
                          <a:latin typeface="Cambria Math" panose="02040503050406030204" pitchFamily="18" charset="0"/>
                        </a:rPr>
                        <m:t>𝑼</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𝒔</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𝑺</m:t>
                          </m:r>
                        </m:sub>
                        <m:sup/>
                        <m:e>
                          <m:r>
                            <a:rPr lang="fr-FR" sz="2000" b="1" i="1" smtClean="0">
                              <a:solidFill>
                                <a:srgbClr val="FF0000"/>
                              </a:solidFill>
                              <a:latin typeface="Cambria Math" panose="02040503050406030204" pitchFamily="18" charset="0"/>
                            </a:rPr>
                            <m:t>−</m:t>
                          </m:r>
                          <m:func>
                            <m:funcPr>
                              <m:ctrlPr>
                                <a:rPr lang="fr-FR" sz="2000" b="1" i="1" smtClean="0">
                                  <a:solidFill>
                                    <a:srgbClr val="FF0000"/>
                                  </a:solidFill>
                                  <a:latin typeface="Cambria Math" panose="02040503050406030204" pitchFamily="18" charset="0"/>
                                </a:rPr>
                              </m:ctrlPr>
                            </m:funcPr>
                            <m:fName>
                              <m:r>
                                <a:rPr lang="fr-FR" sz="2000" b="1" i="0" smtClean="0">
                                  <a:solidFill>
                                    <a:srgbClr val="FF0000"/>
                                  </a:solidFill>
                                  <a:latin typeface="Cambria Math" panose="02040503050406030204" pitchFamily="18" charset="0"/>
                                </a:rPr>
                                <m:t>𝐥𝐧</m:t>
                              </m:r>
                            </m:fName>
                            <m:e>
                              <m:r>
                                <a:rPr lang="fr-FR" sz="2000" b="1" i="1" smtClean="0">
                                  <a:solidFill>
                                    <a:srgbClr val="FF0000"/>
                                  </a:solidFill>
                                  <a:latin typeface="Cambria Math" panose="02040503050406030204" pitchFamily="18" charset="0"/>
                                </a:rPr>
                                <m:t>𝑷</m:t>
                              </m:r>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𝒙</m:t>
                                  </m:r>
                                </m:e>
                                <m:sub>
                                  <m:r>
                                    <a:rPr lang="fr-FR" sz="2000" b="1" i="1" smtClean="0">
                                      <a:solidFill>
                                        <a:srgbClr val="FF0000"/>
                                      </a:solidFill>
                                      <a:latin typeface="Cambria Math" panose="02040503050406030204" pitchFamily="18" charset="0"/>
                                    </a:rPr>
                                    <m:t>𝒔</m:t>
                                  </m:r>
                                </m:sub>
                              </m:sSub>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𝒀</m:t>
                              </m:r>
                              <m:r>
                                <a:rPr lang="fr-FR" sz="2000" b="1" i="1" smtClean="0">
                                  <a:solidFill>
                                    <a:srgbClr val="FF0000"/>
                                  </a:solidFill>
                                  <a:latin typeface="Cambria Math" panose="02040503050406030204" pitchFamily="18" charset="0"/>
                                </a:rPr>
                                <m:t>)</m:t>
                              </m:r>
                            </m:e>
                          </m:func>
                          <m:r>
                            <a:rPr lang="fr-FR" sz="2000" b="1" i="1" smtClean="0">
                              <a:solidFill>
                                <a:srgbClr val="FF0000"/>
                              </a:solidFill>
                              <a:latin typeface="Cambria Math" panose="02040503050406030204" pitchFamily="18" charset="0"/>
                            </a:rPr>
                            <m:t>+</m:t>
                          </m:r>
                          <m:nary>
                            <m:naryPr>
                              <m:chr m:val="∑"/>
                              <m:supHide m:val="on"/>
                              <m:ctrlPr>
                                <a:rPr lang="fr-FR" sz="2000" b="1" i="1" smtClean="0">
                                  <a:solidFill>
                                    <a:srgbClr val="FF0000"/>
                                  </a:solidFill>
                                  <a:latin typeface="Cambria Math" panose="02040503050406030204" pitchFamily="18" charset="0"/>
                                </a:rPr>
                              </m:ctrlPr>
                            </m:naryPr>
                            <m:sub>
                              <m:r>
                                <m:rPr>
                                  <m:brk m:alnAt="7"/>
                                </m:rPr>
                                <a:rPr lang="fr-FR" sz="2000" b="1" i="1" smtClean="0">
                                  <a:solidFill>
                                    <a:srgbClr val="FF0000"/>
                                  </a:solidFill>
                                  <a:latin typeface="Cambria Math" panose="02040503050406030204" pitchFamily="18" charset="0"/>
                                </a:rPr>
                                <m:t>𝒄</m:t>
                              </m:r>
                              <m:r>
                                <a:rPr lang="fr-FR" sz="2000" b="1" i="1">
                                  <a:solidFill>
                                    <a:srgbClr val="FF0000"/>
                                  </a:solidFill>
                                  <a:latin typeface="Cambria Math" panose="02040503050406030204" pitchFamily="18" charset="0"/>
                                  <a:ea typeface="Cambria Math" panose="02040503050406030204" pitchFamily="18" charset="0"/>
                                </a:rPr>
                                <m:t>∈</m:t>
                              </m:r>
                              <m:r>
                                <a:rPr lang="fr-FR" sz="2000" b="1" i="1" smtClean="0">
                                  <a:solidFill>
                                    <a:srgbClr val="FF0000"/>
                                  </a:solidFill>
                                  <a:latin typeface="Cambria Math" panose="02040503050406030204" pitchFamily="18" charset="0"/>
                                  <a:ea typeface="Cambria Math" panose="02040503050406030204" pitchFamily="18" charset="0"/>
                                </a:rPr>
                                <m:t>𝑪</m:t>
                              </m:r>
                            </m:sub>
                            <m:sup/>
                            <m:e>
                              <m:r>
                                <a:rPr lang="fr-FR" sz="2000" b="1" i="1" smtClean="0">
                                  <a:solidFill>
                                    <a:srgbClr val="FF0000"/>
                                  </a:solidFill>
                                  <a:latin typeface="Cambria Math" panose="02040503050406030204" pitchFamily="18" charset="0"/>
                                  <a:ea typeface="Cambria Math" panose="02040503050406030204" pitchFamily="18" charset="0"/>
                                </a:rPr>
                                <m:t>𝝁</m:t>
                              </m:r>
                              <m:d>
                                <m:dPr>
                                  <m:ctrlPr>
                                    <a:rPr lang="fr-FR" sz="2000" b="1" i="1" smtClean="0">
                                      <a:solidFill>
                                        <a:srgbClr val="FF0000"/>
                                      </a:solidFill>
                                      <a:latin typeface="Cambria Math" panose="02040503050406030204" pitchFamily="18" charset="0"/>
                                      <a:ea typeface="Cambria Math" panose="02040503050406030204" pitchFamily="18" charset="0"/>
                                    </a:rPr>
                                  </m:ctrlPr>
                                </m:dPr>
                                <m:e>
                                  <m:sSub>
                                    <m:sSubPr>
                                      <m:ctrlPr>
                                        <a:rPr lang="fr-FR" sz="2000" b="1" i="1" smtClean="0">
                                          <a:solidFill>
                                            <a:srgbClr val="FF0000"/>
                                          </a:solidFill>
                                          <a:latin typeface="Cambria Math" panose="02040503050406030204" pitchFamily="18" charset="0"/>
                                          <a:ea typeface="Cambria Math" panose="02040503050406030204" pitchFamily="18" charset="0"/>
                                        </a:rPr>
                                      </m:ctrlPr>
                                    </m:sSubPr>
                                    <m:e>
                                      <m:r>
                                        <a:rPr lang="fr-FR" sz="2000" b="1" i="1" smtClean="0">
                                          <a:solidFill>
                                            <a:srgbClr val="FF0000"/>
                                          </a:solidFill>
                                          <a:latin typeface="Cambria Math" panose="02040503050406030204" pitchFamily="18" charset="0"/>
                                          <a:ea typeface="Cambria Math" panose="02040503050406030204" pitchFamily="18" charset="0"/>
                                        </a:rPr>
                                        <m:t>𝒙</m:t>
                                      </m:r>
                                    </m:e>
                                    <m:sub>
                                      <m:r>
                                        <a:rPr lang="fr-FR" sz="2000" b="1" i="1" smtClean="0">
                                          <a:solidFill>
                                            <a:srgbClr val="FF0000"/>
                                          </a:solidFill>
                                          <a:latin typeface="Cambria Math" panose="02040503050406030204" pitchFamily="18" charset="0"/>
                                          <a:ea typeface="Cambria Math" panose="02040503050406030204" pitchFamily="18" charset="0"/>
                                        </a:rPr>
                                        <m:t>𝒊</m:t>
                                      </m:r>
                                    </m:sub>
                                  </m:sSub>
                                  <m:r>
                                    <a:rPr lang="fr-FR" sz="2000" b="1" i="1" smtClean="0">
                                      <a:solidFill>
                                        <a:srgbClr val="FF0000"/>
                                      </a:solidFill>
                                      <a:latin typeface="Cambria Math" panose="02040503050406030204" pitchFamily="18" charset="0"/>
                                      <a:ea typeface="Cambria Math" panose="02040503050406030204" pitchFamily="18" charset="0"/>
                                    </a:rPr>
                                    <m:t>,</m:t>
                                  </m:r>
                                  <m:sSub>
                                    <m:sSubPr>
                                      <m:ctrlPr>
                                        <a:rPr lang="fr-FR" sz="2000" b="1" i="1" smtClean="0">
                                          <a:solidFill>
                                            <a:srgbClr val="FF0000"/>
                                          </a:solidFill>
                                          <a:latin typeface="Cambria Math" panose="02040503050406030204" pitchFamily="18" charset="0"/>
                                          <a:ea typeface="Cambria Math" panose="02040503050406030204" pitchFamily="18" charset="0"/>
                                        </a:rPr>
                                      </m:ctrlPr>
                                    </m:sSubPr>
                                    <m:e>
                                      <m:r>
                                        <a:rPr lang="fr-FR" sz="2000" b="1" i="1" smtClean="0">
                                          <a:solidFill>
                                            <a:srgbClr val="FF0000"/>
                                          </a:solidFill>
                                          <a:latin typeface="Cambria Math" panose="02040503050406030204" pitchFamily="18" charset="0"/>
                                          <a:ea typeface="Cambria Math" panose="02040503050406030204" pitchFamily="18" charset="0"/>
                                        </a:rPr>
                                        <m:t>𝒙</m:t>
                                      </m:r>
                                    </m:e>
                                    <m:sub>
                                      <m:r>
                                        <a:rPr lang="fr-FR" sz="2000" b="1" i="1" smtClean="0">
                                          <a:solidFill>
                                            <a:srgbClr val="FF0000"/>
                                          </a:solidFill>
                                          <a:latin typeface="Cambria Math" panose="02040503050406030204" pitchFamily="18" charset="0"/>
                                          <a:ea typeface="Cambria Math" panose="02040503050406030204" pitchFamily="18" charset="0"/>
                                        </a:rPr>
                                        <m:t>𝒋</m:t>
                                      </m:r>
                                    </m:sub>
                                  </m:sSub>
                                </m:e>
                              </m:d>
                              <m:r>
                                <a:rPr lang="fr-FR" sz="2000" b="1" i="1" smtClean="0">
                                  <a:solidFill>
                                    <a:srgbClr val="FF0000"/>
                                  </a:solidFill>
                                  <a:latin typeface="Cambria Math" panose="02040503050406030204" pitchFamily="18" charset="0"/>
                                </a:rPr>
                                <m:t>𝒌</m:t>
                              </m:r>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𝒇</m:t>
                                  </m:r>
                                </m:e>
                                <m:sub>
                                  <m:r>
                                    <a:rPr lang="fr-FR" sz="2000" b="1" i="1" smtClean="0">
                                      <a:solidFill>
                                        <a:srgbClr val="FF0000"/>
                                      </a:solidFill>
                                      <a:latin typeface="Cambria Math" panose="02040503050406030204" pitchFamily="18" charset="0"/>
                                    </a:rPr>
                                    <m:t>𝒊</m:t>
                                  </m:r>
                                </m:sub>
                              </m:sSub>
                              <m:r>
                                <a:rPr lang="fr-FR" sz="2000" b="1" i="1" smtClean="0">
                                  <a:solidFill>
                                    <a:srgbClr val="FF0000"/>
                                  </a:solidFill>
                                  <a:latin typeface="Cambria Math" panose="02040503050406030204" pitchFamily="18" charset="0"/>
                                </a:rPr>
                                <m:t>,</m:t>
                              </m:r>
                              <m:sSub>
                                <m:sSubPr>
                                  <m:ctrlPr>
                                    <a:rPr lang="fr-FR" sz="2000" b="1" i="1" smtClean="0">
                                      <a:solidFill>
                                        <a:srgbClr val="FF0000"/>
                                      </a:solidFill>
                                      <a:latin typeface="Cambria Math" panose="02040503050406030204" pitchFamily="18" charset="0"/>
                                    </a:rPr>
                                  </m:ctrlPr>
                                </m:sSubPr>
                                <m:e>
                                  <m:r>
                                    <a:rPr lang="fr-FR" sz="2000" b="1" i="1" smtClean="0">
                                      <a:solidFill>
                                        <a:srgbClr val="FF0000"/>
                                      </a:solidFill>
                                      <a:latin typeface="Cambria Math" panose="02040503050406030204" pitchFamily="18" charset="0"/>
                                    </a:rPr>
                                    <m:t>𝒇</m:t>
                                  </m:r>
                                </m:e>
                                <m:sub>
                                  <m:r>
                                    <a:rPr lang="fr-FR" sz="2000" b="1" i="1" smtClean="0">
                                      <a:solidFill>
                                        <a:srgbClr val="FF0000"/>
                                      </a:solidFill>
                                      <a:latin typeface="Cambria Math" panose="02040503050406030204" pitchFamily="18" charset="0"/>
                                    </a:rPr>
                                    <m:t>𝒋</m:t>
                                  </m:r>
                                </m:sub>
                              </m:sSub>
                              <m:r>
                                <a:rPr lang="fr-FR" sz="2000" b="1" i="1" smtClean="0">
                                  <a:solidFill>
                                    <a:srgbClr val="FF0000"/>
                                  </a:solidFill>
                                  <a:latin typeface="Cambria Math" panose="02040503050406030204" pitchFamily="18" charset="0"/>
                                </a:rPr>
                                <m:t>)</m:t>
                              </m:r>
                            </m:e>
                          </m:nary>
                        </m:e>
                      </m:nary>
                    </m:oMath>
                  </m:oMathPara>
                </a14:m>
                <a:endParaRPr lang="fr-FR" sz="2000" b="1" dirty="0">
                  <a:solidFill>
                    <a:srgbClr val="FF0000"/>
                  </a:solidFill>
                </a:endParaRPr>
              </a:p>
            </p:txBody>
          </p:sp>
        </mc:Choice>
        <mc:Fallback xmlns="">
          <p:sp>
            <p:nvSpPr>
              <p:cNvPr id="24" name="ZoneTexte 23">
                <a:extLst>
                  <a:ext uri="{FF2B5EF4-FFF2-40B4-BE49-F238E27FC236}">
                    <a16:creationId xmlns:a16="http://schemas.microsoft.com/office/drawing/2014/main" id="{6659C735-3095-44B1-B6BA-94FA5D0BA847}"/>
                  </a:ext>
                </a:extLst>
              </p:cNvPr>
              <p:cNvSpPr txBox="1">
                <a:spLocks noRot="1" noChangeAspect="1" noMove="1" noResize="1" noEditPoints="1" noAdjustHandles="1" noChangeArrowheads="1" noChangeShapeType="1" noTextEdit="1"/>
              </p:cNvSpPr>
              <p:nvPr/>
            </p:nvSpPr>
            <p:spPr>
              <a:xfrm>
                <a:off x="4835505" y="5490765"/>
                <a:ext cx="5699124" cy="746743"/>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xmlns="" id="{4B711982-A1FF-48B5-8A54-FBEF8BCD34AA}"/>
                  </a:ext>
                </a:extLst>
              </p:cNvPr>
              <p:cNvSpPr txBox="1"/>
              <p:nvPr/>
            </p:nvSpPr>
            <p:spPr>
              <a:xfrm>
                <a:off x="1646148" y="1524351"/>
                <a:ext cx="4023474" cy="400110"/>
              </a:xfrm>
              <a:prstGeom prst="rect">
                <a:avLst/>
              </a:prstGeom>
              <a:noFill/>
            </p:spPr>
            <p:txBody>
              <a:bodyPr wrap="none" rtlCol="0">
                <a:spAutoFit/>
              </a:bodyPr>
              <a:lstStyle/>
              <a:p>
                <a:r>
                  <a:rPr lang="fr-FR" sz="2000" b="1" dirty="0">
                    <a:solidFill>
                      <a:srgbClr val="FF0000"/>
                    </a:solidFill>
                  </a:rPr>
                  <a:t>Le plus intuitif </a:t>
                </a:r>
                <a:r>
                  <a:rPr lang="fr-FR" sz="2000" b="1" dirty="0">
                    <a:solidFill>
                      <a:srgbClr val="FF0000"/>
                    </a:solidFill>
                    <a:sym typeface="Wingdings" panose="05000000000000000000" pitchFamily="2" charset="2"/>
                  </a:rPr>
                  <a:t> Calcul de </a:t>
                </a:r>
                <a14:m>
                  <m:oMath xmlns:m="http://schemas.openxmlformats.org/officeDocument/2006/math">
                    <m:r>
                      <a:rPr lang="fr-FR" sz="2000" b="1" i="1">
                        <a:solidFill>
                          <a:srgbClr val="FF0000"/>
                        </a:solidFill>
                        <a:latin typeface="Cambria Math" panose="02040503050406030204" pitchFamily="18" charset="0"/>
                      </a:rPr>
                      <m:t>𝑷</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𝑿</m:t>
                    </m:r>
                    <m:r>
                      <a:rPr lang="fr-FR" sz="2000" b="1" i="1">
                        <a:solidFill>
                          <a:srgbClr val="FF0000"/>
                        </a:solidFill>
                        <a:latin typeface="Cambria Math" panose="02040503050406030204" pitchFamily="18" charset="0"/>
                      </a:rPr>
                      <m:t>|</m:t>
                    </m:r>
                    <m:r>
                      <a:rPr lang="fr-FR" sz="2000" b="1" i="1">
                        <a:solidFill>
                          <a:srgbClr val="FF0000"/>
                        </a:solidFill>
                        <a:latin typeface="Cambria Math" panose="02040503050406030204" pitchFamily="18" charset="0"/>
                      </a:rPr>
                      <m:t>𝒀</m:t>
                    </m:r>
                    <m:r>
                      <a:rPr lang="fr-FR" sz="2000" b="1" i="1">
                        <a:solidFill>
                          <a:srgbClr val="FF0000"/>
                        </a:solidFill>
                        <a:latin typeface="Cambria Math" panose="02040503050406030204" pitchFamily="18" charset="0"/>
                      </a:rPr>
                      <m:t>)</m:t>
                    </m:r>
                  </m:oMath>
                </a14:m>
                <a:r>
                  <a:rPr lang="fr-FR" sz="2000" b="1" dirty="0">
                    <a:solidFill>
                      <a:srgbClr val="FF0000"/>
                    </a:solidFill>
                    <a:sym typeface="Wingdings" panose="05000000000000000000" pitchFamily="2" charset="2"/>
                  </a:rPr>
                  <a:t> </a:t>
                </a:r>
                <a:endParaRPr lang="fr-FR" sz="2000" b="1" dirty="0">
                  <a:solidFill>
                    <a:srgbClr val="FF0000"/>
                  </a:solidFill>
                </a:endParaRPr>
              </a:p>
            </p:txBody>
          </p:sp>
        </mc:Choice>
        <mc:Fallback xmlns="">
          <p:sp>
            <p:nvSpPr>
              <p:cNvPr id="20" name="ZoneTexte 19">
                <a:extLst>
                  <a:ext uri="{FF2B5EF4-FFF2-40B4-BE49-F238E27FC236}">
                    <a16:creationId xmlns:a16="http://schemas.microsoft.com/office/drawing/2014/main" id="{4B711982-A1FF-48B5-8A54-FBEF8BCD34AA}"/>
                  </a:ext>
                </a:extLst>
              </p:cNvPr>
              <p:cNvSpPr txBox="1">
                <a:spLocks noRot="1" noChangeAspect="1" noMove="1" noResize="1" noEditPoints="1" noAdjustHandles="1" noChangeArrowheads="1" noChangeShapeType="1" noTextEdit="1"/>
              </p:cNvSpPr>
              <p:nvPr/>
            </p:nvSpPr>
            <p:spPr>
              <a:xfrm>
                <a:off x="1646148" y="1524351"/>
                <a:ext cx="4023474" cy="400110"/>
              </a:xfrm>
              <a:prstGeom prst="rect">
                <a:avLst/>
              </a:prstGeom>
              <a:blipFill>
                <a:blip r:embed="rId4"/>
                <a:stretch>
                  <a:fillRect l="-1515" t="-9091" b="-25758"/>
                </a:stretch>
              </a:blipFill>
            </p:spPr>
            <p:txBody>
              <a:bodyPr/>
              <a:lstStyle/>
              <a:p>
                <a:r>
                  <a:rPr lang="fr-FR">
                    <a:noFill/>
                  </a:rPr>
                  <a:t> </a:t>
                </a:r>
              </a:p>
            </p:txBody>
          </p:sp>
        </mc:Fallback>
      </mc:AlternateContent>
      <p:sp>
        <p:nvSpPr>
          <p:cNvPr id="25" name="ZoneTexte 24">
            <a:extLst>
              <a:ext uri="{FF2B5EF4-FFF2-40B4-BE49-F238E27FC236}">
                <a16:creationId xmlns:a16="http://schemas.microsoft.com/office/drawing/2014/main" xmlns="" id="{3790283D-7F0C-4452-BBEF-6564600F6D9F}"/>
              </a:ext>
            </a:extLst>
          </p:cNvPr>
          <p:cNvSpPr txBox="1"/>
          <p:nvPr/>
        </p:nvSpPr>
        <p:spPr>
          <a:xfrm>
            <a:off x="6038850" y="1524351"/>
            <a:ext cx="5704639" cy="400110"/>
          </a:xfrm>
          <a:prstGeom prst="rect">
            <a:avLst/>
          </a:prstGeom>
          <a:noFill/>
        </p:spPr>
        <p:txBody>
          <a:bodyPr wrap="none" rtlCol="0">
            <a:spAutoFit/>
          </a:bodyPr>
          <a:lstStyle/>
          <a:p>
            <a:r>
              <a:rPr lang="fr-FR" sz="2000" i="1" dirty="0"/>
              <a:t>(Segmentation la plus probable connaissant l’image)</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xmlns="" id="{61DC1601-7134-4CBB-BF31-BB81210C0D9E}"/>
                  </a:ext>
                </a:extLst>
              </p:cNvPr>
              <p:cNvSpPr txBox="1"/>
              <p:nvPr/>
            </p:nvSpPr>
            <p:spPr>
              <a:xfrm>
                <a:off x="9613983" y="4313410"/>
                <a:ext cx="2201244" cy="1015663"/>
              </a:xfrm>
              <a:prstGeom prst="rect">
                <a:avLst/>
              </a:prstGeom>
              <a:noFill/>
            </p:spPr>
            <p:txBody>
              <a:bodyPr wrap="none" rtlCol="0">
                <a:spAutoFit/>
              </a:bodyPr>
              <a:lstStyle/>
              <a:p>
                <a:pPr algn="ctr"/>
                <a:r>
                  <a:rPr lang="fr-FR" sz="2000" b="1" dirty="0">
                    <a:solidFill>
                      <a:srgbClr val="FF0000"/>
                    </a:solidFill>
                  </a:rPr>
                  <a:t>Maximiser </a:t>
                </a:r>
                <a14:m>
                  <m:oMath xmlns:m="http://schemas.openxmlformats.org/officeDocument/2006/math">
                    <m:r>
                      <a:rPr lang="fr-FR" sz="2000" b="1" i="1">
                        <a:solidFill>
                          <a:srgbClr val="FF0000"/>
                        </a:solidFill>
                        <a:latin typeface="Cambria Math" panose="02040503050406030204" pitchFamily="18" charset="0"/>
                      </a:rPr>
                      <m:t>𝑷</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𝑿</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𝒀</m:t>
                    </m:r>
                    <m:r>
                      <a:rPr lang="fr-FR" sz="2000" b="1" i="1" smtClean="0">
                        <a:solidFill>
                          <a:srgbClr val="FF0000"/>
                        </a:solidFill>
                        <a:latin typeface="Cambria Math" panose="02040503050406030204" pitchFamily="18" charset="0"/>
                      </a:rPr>
                      <m:t>)</m:t>
                    </m:r>
                  </m:oMath>
                </a14:m>
                <a:endParaRPr lang="fr-FR" sz="2000" b="1" dirty="0">
                  <a:solidFill>
                    <a:srgbClr val="FF0000"/>
                  </a:solidFill>
                </a:endParaRPr>
              </a:p>
              <a:p>
                <a:pPr algn="ctr"/>
                <a:r>
                  <a:rPr lang="fr-FR" sz="2000" b="1" dirty="0">
                    <a:solidFill>
                      <a:srgbClr val="FF0000"/>
                    </a:solidFill>
                  </a:rPr>
                  <a:t>=</a:t>
                </a:r>
              </a:p>
              <a:p>
                <a:pPr algn="ctr"/>
                <a:r>
                  <a:rPr lang="fr-FR" sz="2000" b="1" dirty="0">
                    <a:solidFill>
                      <a:srgbClr val="FF0000"/>
                    </a:solidFill>
                  </a:rPr>
                  <a:t>Minimiser </a:t>
                </a:r>
                <a14:m>
                  <m:oMath xmlns:m="http://schemas.openxmlformats.org/officeDocument/2006/math">
                    <m:r>
                      <a:rPr lang="fr-FR" sz="2000" b="1" i="1" smtClean="0">
                        <a:solidFill>
                          <a:srgbClr val="FF0000"/>
                        </a:solidFill>
                        <a:latin typeface="Cambria Math" panose="02040503050406030204" pitchFamily="18" charset="0"/>
                      </a:rPr>
                      <m:t>𝑼</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𝒙</m:t>
                    </m:r>
                    <m:r>
                      <a:rPr lang="fr-FR" sz="2000" b="1" i="1" smtClean="0">
                        <a:solidFill>
                          <a:srgbClr val="FF0000"/>
                        </a:solidFill>
                        <a:latin typeface="Cambria Math" panose="02040503050406030204" pitchFamily="18" charset="0"/>
                      </a:rPr>
                      <m:t>|</m:t>
                    </m:r>
                    <m:r>
                      <a:rPr lang="fr-FR" sz="2000" b="1" i="1" smtClean="0">
                        <a:solidFill>
                          <a:srgbClr val="FF0000"/>
                        </a:solidFill>
                        <a:latin typeface="Cambria Math" panose="02040503050406030204" pitchFamily="18" charset="0"/>
                      </a:rPr>
                      <m:t>𝒚</m:t>
                    </m:r>
                    <m:r>
                      <a:rPr lang="fr-FR" sz="2000" b="1" i="1" smtClean="0">
                        <a:solidFill>
                          <a:srgbClr val="FF0000"/>
                        </a:solidFill>
                        <a:latin typeface="Cambria Math" panose="02040503050406030204" pitchFamily="18" charset="0"/>
                      </a:rPr>
                      <m:t>)</m:t>
                    </m:r>
                  </m:oMath>
                </a14:m>
                <a:endParaRPr lang="fr-FR" sz="2000" b="1" dirty="0">
                  <a:solidFill>
                    <a:srgbClr val="FF0000"/>
                  </a:solidFill>
                </a:endParaRPr>
              </a:p>
            </p:txBody>
          </p:sp>
        </mc:Choice>
        <mc:Fallback xmlns="">
          <p:sp>
            <p:nvSpPr>
              <p:cNvPr id="10" name="ZoneTexte 9">
                <a:extLst>
                  <a:ext uri="{FF2B5EF4-FFF2-40B4-BE49-F238E27FC236}">
                    <a16:creationId xmlns:a16="http://schemas.microsoft.com/office/drawing/2014/main" id="{61DC1601-7134-4CBB-BF31-BB81210C0D9E}"/>
                  </a:ext>
                </a:extLst>
              </p:cNvPr>
              <p:cNvSpPr txBox="1">
                <a:spLocks noRot="1" noChangeAspect="1" noMove="1" noResize="1" noEditPoints="1" noAdjustHandles="1" noChangeArrowheads="1" noChangeShapeType="1" noTextEdit="1"/>
              </p:cNvSpPr>
              <p:nvPr/>
            </p:nvSpPr>
            <p:spPr>
              <a:xfrm>
                <a:off x="9613983" y="4313410"/>
                <a:ext cx="2201244" cy="1015663"/>
              </a:xfrm>
              <a:prstGeom prst="rect">
                <a:avLst/>
              </a:prstGeom>
              <a:blipFill>
                <a:blip r:embed="rId5"/>
                <a:stretch>
                  <a:fillRect l="-2493" t="-3614" r="-831" b="-10241"/>
                </a:stretch>
              </a:blipFill>
            </p:spPr>
            <p:txBody>
              <a:bodyPr/>
              <a:lstStyle/>
              <a:p>
                <a:r>
                  <a:rPr lang="fr-FR">
                    <a:noFill/>
                  </a:rPr>
                  <a:t> </a:t>
                </a:r>
              </a:p>
            </p:txBody>
          </p:sp>
        </mc:Fallback>
      </mc:AlternateContent>
      <p:cxnSp>
        <p:nvCxnSpPr>
          <p:cNvPr id="3" name="Connecteur : en arc 2">
            <a:extLst>
              <a:ext uri="{FF2B5EF4-FFF2-40B4-BE49-F238E27FC236}">
                <a16:creationId xmlns:a16="http://schemas.microsoft.com/office/drawing/2014/main" xmlns="" id="{327F6331-0C20-4A47-9BD0-C570446D7A19}"/>
              </a:ext>
            </a:extLst>
          </p:cNvPr>
          <p:cNvCxnSpPr>
            <a:stCxn id="24" idx="0"/>
            <a:endCxn id="10" idx="1"/>
          </p:cNvCxnSpPr>
          <p:nvPr/>
        </p:nvCxnSpPr>
        <p:spPr>
          <a:xfrm rot="5400000" flipH="1" flipV="1">
            <a:off x="8314764" y="4191546"/>
            <a:ext cx="669523" cy="1928916"/>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xmlns="" id="{73586FE5-74E3-490C-8C78-9FFC4DE2C24E}"/>
              </a:ext>
            </a:extLst>
          </p:cNvPr>
          <p:cNvSpPr/>
          <p:nvPr/>
        </p:nvSpPr>
        <p:spPr>
          <a:xfrm>
            <a:off x="6498455" y="5582851"/>
            <a:ext cx="1465038" cy="50918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 en arc 13">
            <a:extLst>
              <a:ext uri="{FF2B5EF4-FFF2-40B4-BE49-F238E27FC236}">
                <a16:creationId xmlns:a16="http://schemas.microsoft.com/office/drawing/2014/main" xmlns="" id="{6EE0498A-32FA-496D-81A3-B84CF6296B18}"/>
              </a:ext>
            </a:extLst>
          </p:cNvPr>
          <p:cNvCxnSpPr>
            <a:cxnSpLocks/>
            <a:stCxn id="12" idx="4"/>
            <a:endCxn id="16" idx="1"/>
          </p:cNvCxnSpPr>
          <p:nvPr/>
        </p:nvCxnSpPr>
        <p:spPr>
          <a:xfrm rot="5400000">
            <a:off x="6968263" y="6154112"/>
            <a:ext cx="324789" cy="200635"/>
          </a:xfrm>
          <a:prstGeom prst="curvedConnector4">
            <a:avLst>
              <a:gd name="adj1" fmla="val 23940"/>
              <a:gd name="adj2" fmla="val 213938"/>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xmlns="" id="{800CBEED-7FB1-431F-888E-8B0B786E5BA9}"/>
              </a:ext>
            </a:extLst>
          </p:cNvPr>
          <p:cNvSpPr txBox="1"/>
          <p:nvPr/>
        </p:nvSpPr>
        <p:spPr>
          <a:xfrm>
            <a:off x="7030339" y="6247547"/>
            <a:ext cx="4713150" cy="338554"/>
          </a:xfrm>
          <a:prstGeom prst="rect">
            <a:avLst/>
          </a:prstGeom>
          <a:noFill/>
        </p:spPr>
        <p:txBody>
          <a:bodyPr wrap="none" rtlCol="0">
            <a:spAutoFit/>
          </a:bodyPr>
          <a:lstStyle/>
          <a:p>
            <a:r>
              <a:rPr lang="fr-FR" sz="1600" b="1" dirty="0">
                <a:solidFill>
                  <a:schemeClr val="accent1"/>
                </a:solidFill>
              </a:rPr>
              <a:t>Hypothèse sur distribution ou sortie d’un classifieur</a:t>
            </a:r>
          </a:p>
        </p:txBody>
      </p:sp>
    </p:spTree>
    <p:extLst>
      <p:ext uri="{BB962C8B-B14F-4D97-AF65-F5344CB8AC3E}">
        <p14:creationId xmlns:p14="http://schemas.microsoft.com/office/powerpoint/2010/main" val="60901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42365"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8</a:t>
            </a:fld>
            <a:endParaRPr lang="fr-FR" sz="2000" dirty="0"/>
          </a:p>
        </p:txBody>
      </p:sp>
      <p:sp>
        <p:nvSpPr>
          <p:cNvPr id="12" name="Espace réservé du contenu 6">
            <a:extLst>
              <a:ext uri="{FF2B5EF4-FFF2-40B4-BE49-F238E27FC236}">
                <a16:creationId xmlns:a16="http://schemas.microsoft.com/office/drawing/2014/main" xmlns="" id="{EC3B2686-FEE4-4BEC-BDCD-AE30CB68527C}"/>
              </a:ext>
            </a:extLst>
          </p:cNvPr>
          <p:cNvSpPr txBox="1">
            <a:spLocks/>
          </p:cNvSpPr>
          <p:nvPr/>
        </p:nvSpPr>
        <p:spPr>
          <a:xfrm>
            <a:off x="1560510" y="436835"/>
            <a:ext cx="10344167" cy="292981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200000"/>
              </a:lnSpc>
            </a:pPr>
            <a:r>
              <a:rPr lang="fr-FR" sz="2200" dirty="0" err="1"/>
              <a:t>Deconvolution</a:t>
            </a:r>
            <a:r>
              <a:rPr lang="fr-FR" sz="2200" dirty="0"/>
              <a:t> Network (</a:t>
            </a:r>
            <a:r>
              <a:rPr lang="fr-FR" sz="2200" dirty="0" err="1"/>
              <a:t>DeconvNet</a:t>
            </a:r>
            <a:r>
              <a:rPr lang="fr-FR" sz="2200" dirty="0"/>
              <a:t>) [3]</a:t>
            </a:r>
          </a:p>
          <a:p>
            <a:pPr lvl="2">
              <a:lnSpc>
                <a:spcPct val="200000"/>
              </a:lnSpc>
              <a:buFont typeface="Courier New" panose="02070309020205020404" pitchFamily="49" charset="0"/>
              <a:buChar char="o"/>
            </a:pPr>
            <a:r>
              <a:rPr lang="fr-FR" dirty="0"/>
              <a:t>Ajout d’un réseau </a:t>
            </a:r>
            <a:r>
              <a:rPr lang="fr-FR" dirty="0" err="1"/>
              <a:t>déconvolutif</a:t>
            </a:r>
            <a:r>
              <a:rPr lang="fr-FR" dirty="0"/>
              <a:t> à la fin d’un réseau convolutif </a:t>
            </a:r>
          </a:p>
          <a:p>
            <a:pPr lvl="2">
              <a:lnSpc>
                <a:spcPct val="200000"/>
              </a:lnSpc>
              <a:buFont typeface="Courier New" panose="02070309020205020404" pitchFamily="49" charset="0"/>
              <a:buChar char="o"/>
            </a:pPr>
            <a:r>
              <a:rPr lang="fr-FR" dirty="0"/>
              <a:t>Segmentation plus performante que FCN mais réseau très lourd</a:t>
            </a:r>
          </a:p>
        </p:txBody>
      </p:sp>
      <p:pic>
        <p:nvPicPr>
          <p:cNvPr id="7" name="Espace réservé du contenu 6">
            <a:extLst>
              <a:ext uri="{FF2B5EF4-FFF2-40B4-BE49-F238E27FC236}">
                <a16:creationId xmlns:a16="http://schemas.microsoft.com/office/drawing/2014/main" xmlns="" id="{0495251B-3D6E-440B-862B-3F11B45306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6106" y="3381829"/>
            <a:ext cx="9362559" cy="2341983"/>
          </a:xfrm>
        </p:spPr>
      </p:pic>
      <p:sp>
        <p:nvSpPr>
          <p:cNvPr id="9" name="ZoneTexte 8">
            <a:extLst>
              <a:ext uri="{FF2B5EF4-FFF2-40B4-BE49-F238E27FC236}">
                <a16:creationId xmlns:a16="http://schemas.microsoft.com/office/drawing/2014/main" xmlns="" id="{093A150D-6C24-425D-A47B-0FD71A9F7E20}"/>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332400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2D3D02C-E688-4BF6-B538-5E4D3F743D03}"/>
              </a:ext>
            </a:extLst>
          </p:cNvPr>
          <p:cNvSpPr>
            <a:spLocks noGrp="1"/>
          </p:cNvSpPr>
          <p:nvPr>
            <p:ph type="title"/>
          </p:nvPr>
        </p:nvSpPr>
        <p:spPr>
          <a:xfrm>
            <a:off x="1442365" y="0"/>
            <a:ext cx="10226721" cy="866163"/>
          </a:xfrm>
        </p:spPr>
        <p:txBody>
          <a:bodyPr>
            <a:normAutofit fontScale="90000"/>
          </a:bodyPr>
          <a:lstStyle/>
          <a:p>
            <a:r>
              <a:rPr lang="fr-FR" dirty="0"/>
              <a:t>État de l’art – Les segmentations avec </a:t>
            </a:r>
            <a:r>
              <a:rPr lang="fr-FR" dirty="0" err="1"/>
              <a:t>Deep</a:t>
            </a:r>
            <a:r>
              <a:rPr lang="fr-FR" dirty="0"/>
              <a:t> Learning</a:t>
            </a:r>
          </a:p>
        </p:txBody>
      </p:sp>
      <p:sp>
        <p:nvSpPr>
          <p:cNvPr id="4" name="Espace réservé du numéro de diapositive 3">
            <a:extLst>
              <a:ext uri="{FF2B5EF4-FFF2-40B4-BE49-F238E27FC236}">
                <a16:creationId xmlns:a16="http://schemas.microsoft.com/office/drawing/2014/main" xmlns="" id="{0AB98478-865C-493A-85BC-A3AE3D089770}"/>
              </a:ext>
            </a:extLst>
          </p:cNvPr>
          <p:cNvSpPr>
            <a:spLocks noGrp="1"/>
          </p:cNvSpPr>
          <p:nvPr>
            <p:ph type="sldNum" sz="quarter" idx="12"/>
          </p:nvPr>
        </p:nvSpPr>
        <p:spPr/>
        <p:txBody>
          <a:bodyPr/>
          <a:lstStyle/>
          <a:p>
            <a:fld id="{FEC07D1D-9040-46BE-96F9-BC33D0812D1B}" type="slidenum">
              <a:rPr lang="fr-FR" sz="2000" smtClean="0"/>
              <a:t>9</a:t>
            </a:fld>
            <a:endParaRPr lang="fr-FR" sz="2000" dirty="0"/>
          </a:p>
        </p:txBody>
      </p:sp>
      <p:sp>
        <p:nvSpPr>
          <p:cNvPr id="12" name="Espace réservé du contenu 6">
            <a:extLst>
              <a:ext uri="{FF2B5EF4-FFF2-40B4-BE49-F238E27FC236}">
                <a16:creationId xmlns:a16="http://schemas.microsoft.com/office/drawing/2014/main" xmlns="" id="{EC3B2686-FEE4-4BEC-BDCD-AE30CB68527C}"/>
              </a:ext>
            </a:extLst>
          </p:cNvPr>
          <p:cNvSpPr txBox="1">
            <a:spLocks/>
          </p:cNvSpPr>
          <p:nvPr/>
        </p:nvSpPr>
        <p:spPr>
          <a:xfrm>
            <a:off x="1484310" y="679550"/>
            <a:ext cx="10018713" cy="281009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nSpc>
                <a:spcPct val="200000"/>
              </a:lnSpc>
            </a:pPr>
            <a:r>
              <a:rPr lang="fr-FR" sz="2200" dirty="0" err="1"/>
              <a:t>Decoupled</a:t>
            </a:r>
            <a:r>
              <a:rPr lang="fr-FR" sz="2200" dirty="0"/>
              <a:t> Network (</a:t>
            </a:r>
            <a:r>
              <a:rPr lang="fr-FR" sz="2200" dirty="0" err="1"/>
              <a:t>DecoupledNet</a:t>
            </a:r>
            <a:r>
              <a:rPr lang="fr-FR" sz="2200" dirty="0"/>
              <a:t>) [4]</a:t>
            </a:r>
          </a:p>
          <a:p>
            <a:pPr lvl="2">
              <a:lnSpc>
                <a:spcPct val="200000"/>
              </a:lnSpc>
              <a:buFont typeface="Courier New" panose="02070309020205020404" pitchFamily="49" charset="0"/>
              <a:buChar char="o"/>
            </a:pPr>
            <a:r>
              <a:rPr lang="fr-FR" dirty="0"/>
              <a:t>Entraînement plus rapide que </a:t>
            </a:r>
            <a:r>
              <a:rPr lang="fr-FR" dirty="0" err="1"/>
              <a:t>DeconvNet</a:t>
            </a:r>
            <a:r>
              <a:rPr lang="fr-FR" dirty="0"/>
              <a:t> mais segmentation moins précise</a:t>
            </a:r>
          </a:p>
        </p:txBody>
      </p:sp>
      <p:pic>
        <p:nvPicPr>
          <p:cNvPr id="8" name="Espace réservé du contenu 7">
            <a:extLst>
              <a:ext uri="{FF2B5EF4-FFF2-40B4-BE49-F238E27FC236}">
                <a16:creationId xmlns:a16="http://schemas.microsoft.com/office/drawing/2014/main" xmlns="" id="{FF57C6D5-B1E4-41E1-BC8E-8ABED4488C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4310" y="3667062"/>
            <a:ext cx="10023104" cy="2276541"/>
          </a:xfrm>
        </p:spPr>
      </p:pic>
      <p:sp>
        <p:nvSpPr>
          <p:cNvPr id="7" name="ZoneTexte 6">
            <a:extLst>
              <a:ext uri="{FF2B5EF4-FFF2-40B4-BE49-F238E27FC236}">
                <a16:creationId xmlns:a16="http://schemas.microsoft.com/office/drawing/2014/main" xmlns="" id="{47C0311E-0A18-4059-9156-A913EA100831}"/>
              </a:ext>
            </a:extLst>
          </p:cNvPr>
          <p:cNvSpPr txBox="1"/>
          <p:nvPr/>
        </p:nvSpPr>
        <p:spPr>
          <a:xfrm>
            <a:off x="-64008" y="-54864"/>
            <a:ext cx="1130438" cy="1815882"/>
          </a:xfrm>
          <a:prstGeom prst="rect">
            <a:avLst/>
          </a:prstGeom>
          <a:noFill/>
        </p:spPr>
        <p:txBody>
          <a:bodyPr wrap="none" rtlCol="0">
            <a:spAutoFit/>
          </a:bodyPr>
          <a:lstStyle/>
          <a:p>
            <a:pPr>
              <a:lnSpc>
                <a:spcPct val="200000"/>
              </a:lnSpc>
            </a:pPr>
            <a:r>
              <a:rPr lang="fr-FR" sz="1400" b="1" dirty="0">
                <a:solidFill>
                  <a:schemeClr val="bg2">
                    <a:lumMod val="25000"/>
                  </a:schemeClr>
                </a:solidFill>
              </a:rPr>
              <a:t>É</a:t>
            </a:r>
            <a:r>
              <a:rPr lang="fr-FR" sz="1400" b="1" dirty="0"/>
              <a:t>tat de l’art</a:t>
            </a:r>
          </a:p>
          <a:p>
            <a:pPr>
              <a:lnSpc>
                <a:spcPct val="200000"/>
              </a:lnSpc>
            </a:pPr>
            <a:r>
              <a:rPr lang="fr-FR" sz="1400" dirty="0">
                <a:solidFill>
                  <a:schemeClr val="bg2">
                    <a:lumMod val="25000"/>
                  </a:schemeClr>
                </a:solidFill>
              </a:rPr>
              <a:t>Contribution</a:t>
            </a:r>
          </a:p>
          <a:p>
            <a:pPr>
              <a:lnSpc>
                <a:spcPct val="200000"/>
              </a:lnSpc>
            </a:pPr>
            <a:r>
              <a:rPr lang="fr-FR" sz="1400" dirty="0">
                <a:solidFill>
                  <a:schemeClr val="bg2">
                    <a:lumMod val="25000"/>
                  </a:schemeClr>
                </a:solidFill>
              </a:rPr>
              <a:t>1</a:t>
            </a:r>
            <a:r>
              <a:rPr lang="fr-FR" sz="1400" baseline="30000" dirty="0">
                <a:solidFill>
                  <a:schemeClr val="bg2">
                    <a:lumMod val="25000"/>
                  </a:schemeClr>
                </a:solidFill>
              </a:rPr>
              <a:t>ers</a:t>
            </a:r>
            <a:r>
              <a:rPr lang="fr-FR" sz="1400" dirty="0">
                <a:solidFill>
                  <a:schemeClr val="bg2">
                    <a:lumMod val="25000"/>
                  </a:schemeClr>
                </a:solidFill>
              </a:rPr>
              <a:t> tests</a:t>
            </a:r>
          </a:p>
          <a:p>
            <a:pPr>
              <a:lnSpc>
                <a:spcPct val="200000"/>
              </a:lnSpc>
            </a:pPr>
            <a:r>
              <a:rPr lang="fr-FR" sz="1400" dirty="0">
                <a:solidFill>
                  <a:schemeClr val="bg2">
                    <a:lumMod val="25000"/>
                  </a:schemeClr>
                </a:solidFill>
              </a:rPr>
              <a:t>Perspectives</a:t>
            </a:r>
          </a:p>
        </p:txBody>
      </p:sp>
    </p:spTree>
    <p:extLst>
      <p:ext uri="{BB962C8B-B14F-4D97-AF65-F5344CB8AC3E}">
        <p14:creationId xmlns:p14="http://schemas.microsoft.com/office/powerpoint/2010/main" val="10282003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e">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3642</TotalTime>
  <Words>4721</Words>
  <Application>Microsoft Office PowerPoint</Application>
  <PresentationFormat>Grand écran</PresentationFormat>
  <Paragraphs>1121</Paragraphs>
  <Slides>78</Slides>
  <Notes>45</Notes>
  <HiddenSlides>0</HiddenSlides>
  <MMClips>0</MMClips>
  <ScaleCrop>false</ScaleCrop>
  <HeadingPairs>
    <vt:vector size="8" baseType="variant">
      <vt:variant>
        <vt:lpstr>Polices utilisées</vt:lpstr>
      </vt:variant>
      <vt:variant>
        <vt:i4>10</vt:i4>
      </vt:variant>
      <vt:variant>
        <vt:lpstr>Thème</vt:lpstr>
      </vt:variant>
      <vt:variant>
        <vt:i4>1</vt:i4>
      </vt:variant>
      <vt:variant>
        <vt:lpstr>Serveurs OLE incorporés</vt:lpstr>
      </vt:variant>
      <vt:variant>
        <vt:i4>1</vt:i4>
      </vt:variant>
      <vt:variant>
        <vt:lpstr>Titres des diapositives</vt:lpstr>
      </vt:variant>
      <vt:variant>
        <vt:i4>78</vt:i4>
      </vt:variant>
    </vt:vector>
  </HeadingPairs>
  <TitlesOfParts>
    <vt:vector size="90" baseType="lpstr">
      <vt:lpstr>Arial</vt:lpstr>
      <vt:lpstr>Arimo</vt:lpstr>
      <vt:lpstr>Calibri</vt:lpstr>
      <vt:lpstr>Cambria Math</vt:lpstr>
      <vt:lpstr>Corbel</vt:lpstr>
      <vt:lpstr>Courier New</vt:lpstr>
      <vt:lpstr>Times New Roman</vt:lpstr>
      <vt:lpstr>Trebuchet MS</vt:lpstr>
      <vt:lpstr>Wingdings</vt:lpstr>
      <vt:lpstr>Wingdings 3</vt:lpstr>
      <vt:lpstr>Parallaxe</vt:lpstr>
      <vt:lpstr>Feuille de calcul</vt:lpstr>
      <vt:lpstr>Etat de l’art sur la segmentation automatique par Intelligence Artificielle</vt:lpstr>
      <vt:lpstr>Plan</vt:lpstr>
      <vt:lpstr>Segmentation d’images  par Deep Learning</vt:lpstr>
      <vt:lpstr>Plan</vt:lpstr>
      <vt:lpstr>État de l’art – Les réseaux de neurones </vt:lpstr>
      <vt:lpstr>État de l’art – Les réseaux de neurones convolutifs</vt:lpstr>
      <vt:lpstr>État de l’art – Les segmentations avec Deep Learning</vt:lpstr>
      <vt:lpstr>État de l’art – Les segmentations avec Deep Learning</vt:lpstr>
      <vt:lpstr>État de l’art – Les segmentations avec Deep Learning</vt:lpstr>
      <vt:lpstr>État de l’art – Les segmentations avec Deep Learning</vt:lpstr>
      <vt:lpstr>État de l’art – Les segmentations avec Deep Learning</vt:lpstr>
      <vt:lpstr>État de l’art – Les segmentations avec Deep Learning</vt:lpstr>
      <vt:lpstr>Plan</vt:lpstr>
      <vt:lpstr>Contribution – Modalités d’implémentation</vt:lpstr>
      <vt:lpstr>Contribution – Modalités d’implémentation</vt:lpstr>
      <vt:lpstr>Contribution – Résultats</vt:lpstr>
      <vt:lpstr>Contribution – Résultats</vt:lpstr>
      <vt:lpstr>Contribution – Résultats</vt:lpstr>
      <vt:lpstr>Contribution – Résultats</vt:lpstr>
      <vt:lpstr>Contribution – Résultats</vt:lpstr>
      <vt:lpstr>Contribution – Résultats</vt:lpstr>
      <vt:lpstr>Contribution – Résultats</vt:lpstr>
      <vt:lpstr>Plan</vt:lpstr>
      <vt:lpstr>Conclusion et perspectives</vt:lpstr>
      <vt:lpstr>Conclusion et perspectives</vt:lpstr>
      <vt:lpstr>Segmentation d’images par RàPC et règles floues</vt:lpstr>
      <vt:lpstr> Plan</vt:lpstr>
      <vt:lpstr> I. Rappels sur la croissance de régions</vt:lpstr>
      <vt:lpstr> I. Rappels sur la croissance de régions</vt:lpstr>
      <vt:lpstr> I. Rappels sur le RàPC</vt:lpstr>
      <vt:lpstr> I. Rappels sur le RàPC</vt:lpstr>
      <vt:lpstr> II. Mesure de similarité entre cas</vt:lpstr>
      <vt:lpstr> II. Mesure de similarité entre cas</vt:lpstr>
      <vt:lpstr> II. Mesure de similarité entre cas</vt:lpstr>
      <vt:lpstr> II. Mesure de similarité entre cas</vt:lpstr>
      <vt:lpstr> II. Mesure de similarité entre cas</vt:lpstr>
      <vt:lpstr> II. Mesure de similarité entre cas</vt:lpstr>
      <vt:lpstr> II. Mesure de similarité entre cas</vt:lpstr>
      <vt:lpstr> III. Adaptation de la position des germes</vt:lpstr>
      <vt:lpstr> IV. Expériences et résultats</vt:lpstr>
      <vt:lpstr> IV. Expériences et résultats</vt:lpstr>
      <vt:lpstr> IV. Expériences et résultats</vt:lpstr>
      <vt:lpstr> IV. Résultats actuels</vt:lpstr>
      <vt:lpstr> Conclusion</vt:lpstr>
      <vt:lpstr>Segmentation d’images  par champs aléatoires</vt:lpstr>
      <vt:lpstr>Plan</vt:lpstr>
      <vt:lpstr>Plan</vt:lpstr>
      <vt:lpstr>Présentation PowerPoint</vt:lpstr>
      <vt:lpstr>Présentation PowerPoint</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Plan</vt:lpstr>
      <vt:lpstr>Présentation PowerPoint</vt:lpstr>
      <vt:lpstr>Présentation PowerPoint</vt:lpstr>
      <vt:lpstr>Présentation PowerPoint</vt:lpstr>
      <vt:lpstr>Présentation PowerPoint</vt:lpstr>
      <vt:lpstr>Présentation PowerPoint</vt:lpstr>
      <vt:lpstr>Plan</vt:lpstr>
      <vt:lpstr>Présentation PowerPoint</vt:lpstr>
      <vt:lpstr>Présentation PowerPoint</vt:lpstr>
      <vt:lpstr>Bibliographie Deep Learning</vt:lpstr>
      <vt:lpstr>Bibliographie RàPC </vt:lpstr>
      <vt:lpstr>Bibliographie champs aléatoires </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d’Images Médicales par Deep Learning  –  Etude et Implémentation</dc:title>
  <dc:creator>lisa corbat</dc:creator>
  <cp:lastModifiedBy>Thibault</cp:lastModifiedBy>
  <cp:revision>330</cp:revision>
  <dcterms:created xsi:type="dcterms:W3CDTF">2017-06-14T13:15:58Z</dcterms:created>
  <dcterms:modified xsi:type="dcterms:W3CDTF">2017-07-05T06:28:02Z</dcterms:modified>
</cp:coreProperties>
</file>